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7" r:id="rId2"/>
    <p:sldId id="261" r:id="rId3"/>
    <p:sldId id="263" r:id="rId4"/>
    <p:sldId id="264" r:id="rId5"/>
    <p:sldId id="266" r:id="rId6"/>
    <p:sldId id="272" r:id="rId7"/>
    <p:sldId id="271" r:id="rId8"/>
    <p:sldId id="273" r:id="rId9"/>
    <p:sldId id="274" r:id="rId10"/>
    <p:sldId id="275" r:id="rId11"/>
    <p:sldId id="276" r:id="rId12"/>
    <p:sldId id="268" r:id="rId13"/>
    <p:sldId id="269" r:id="rId14"/>
    <p:sldId id="270" r:id="rId15"/>
    <p:sldId id="278" r:id="rId16"/>
    <p:sldId id="267" r:id="rId17"/>
    <p:sldId id="279" r:id="rId18"/>
    <p:sldId id="277" r:id="rId19"/>
    <p:sldId id="265" r:id="rId20"/>
    <p:sldId id="260" r:id="rId21"/>
    <p:sldId id="280" r:id="rId22"/>
    <p:sldId id="262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F4A"/>
    <a:srgbClr val="54CA4E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618C-0E0A-477B-8DB9-0A0A15F0E7F2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6DEE-748F-473D-B6E9-BE45E5B5DE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Shut down my computer or close down?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96DEE-748F-473D-B6E9-BE45E5B5DEB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839EC-2E24-41F4-8E93-D762B33DBD8B}" type="datetimeFigureOut">
              <a:rPr lang="en-US" smtClean="0"/>
              <a:pPr/>
              <a:t>2/25/2010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F5AF9-72D7-42A8-9D55-6CADD09F1AB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.org/web/education/technical_english/index.x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echnical transl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199"/>
            <a:ext cx="9144000" cy="30480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78689" y="829270"/>
            <a:ext cx="711380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Technical English</a:t>
            </a:r>
          </a:p>
          <a:p>
            <a:pPr algn="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for English Language Learners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5610" y="5562600"/>
            <a:ext cx="271119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32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Hamid Khattak</a:t>
            </a:r>
          </a:p>
          <a:p>
            <a:pPr algn="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HCT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2997" y="1066800"/>
            <a:ext cx="34558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Personal Experiences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0027" y="2209800"/>
            <a:ext cx="65875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Do we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make</a:t>
            </a:r>
            <a:r>
              <a:rPr lang="en-US" sz="2400" dirty="0" smtClean="0">
                <a:latin typeface="+mj-lt"/>
              </a:rPr>
              <a:t> electricity or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generate/produce</a:t>
            </a:r>
            <a:r>
              <a:rPr lang="en-US" sz="2400" dirty="0" smtClean="0">
                <a:latin typeface="+mj-lt"/>
              </a:rPr>
              <a:t> electricity?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give</a:t>
            </a:r>
            <a:r>
              <a:rPr lang="en-US" sz="2400" dirty="0" smtClean="0">
                <a:latin typeface="+mj-lt"/>
              </a:rPr>
              <a:t> voltage or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supply</a:t>
            </a:r>
            <a:r>
              <a:rPr lang="en-US" sz="2400" dirty="0" smtClean="0">
                <a:latin typeface="+mj-lt"/>
              </a:rPr>
              <a:t> voltage?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generate</a:t>
            </a:r>
            <a:r>
              <a:rPr lang="en-US" sz="2400" dirty="0" smtClean="0">
                <a:latin typeface="+mj-lt"/>
              </a:rPr>
              <a:t> or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produce</a:t>
            </a:r>
            <a:r>
              <a:rPr lang="en-US" sz="2400" dirty="0" smtClean="0">
                <a:latin typeface="+mj-lt"/>
              </a:rPr>
              <a:t> light?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0027" y="5024735"/>
            <a:ext cx="4969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Plant</a:t>
            </a:r>
            <a:r>
              <a:rPr lang="en-US" sz="2400" dirty="0" smtClean="0">
                <a:latin typeface="+mj-lt"/>
              </a:rPr>
              <a:t> as a tree or like a chemical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plant.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43963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5906869"/>
            <a:ext cx="7829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Farrell, P. (1989). Vocabulary in ESP: A Lexical Analysis of the English of Electronics</a:t>
            </a:r>
          </a:p>
          <a:p>
            <a:r>
              <a:rPr lang="en-US" dirty="0" smtClean="0">
                <a:latin typeface="+mj-lt"/>
              </a:rPr>
              <a:t>and a Study of Semi-Technical Vocabulary. Trinity College; Dublin.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838200"/>
            <a:ext cx="7327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Collocational Exercise on produce/generate/make/emit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133600"/>
          <a:ext cx="6858000" cy="2411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743200"/>
                <a:gridCol w="3048000"/>
              </a:tblGrid>
              <a:tr h="49104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General Words List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655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Close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6  </a:t>
                      </a:r>
                      <a:r>
                        <a:rPr lang="en-US" dirty="0" smtClean="0">
                          <a:latin typeface="+mj-lt"/>
                        </a:rPr>
                        <a:t>times</a:t>
                      </a:r>
                      <a:r>
                        <a:rPr lang="en-US" baseline="0" dirty="0" smtClean="0">
                          <a:latin typeface="+mj-lt"/>
                        </a:rPr>
                        <a:t> as an adjective </a:t>
                      </a:r>
                      <a:r>
                        <a:rPr lang="en-US" dirty="0" smtClean="0">
                          <a:latin typeface="+mj-lt"/>
                        </a:rPr>
                        <a:t>(near)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9 times as a verb (shut)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91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Make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14 times in the sense</a:t>
                      </a:r>
                      <a:r>
                        <a:rPr lang="en-US" baseline="0" dirty="0" smtClean="0">
                          <a:latin typeface="+mj-lt"/>
                        </a:rPr>
                        <a:t> ‘to build’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7 times as</a:t>
                      </a:r>
                      <a:r>
                        <a:rPr lang="en-US" baseline="0" dirty="0" smtClean="0">
                          <a:latin typeface="+mj-lt"/>
                        </a:rPr>
                        <a:t> ‘to cause something to happen’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91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Above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4 times as ‘more than once’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10</a:t>
                      </a:r>
                      <a:r>
                        <a:rPr lang="en-US" baseline="0" dirty="0" smtClean="0">
                          <a:latin typeface="+mj-lt"/>
                        </a:rPr>
                        <a:t> times denoting spatial relations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209800"/>
          <a:ext cx="6858000" cy="2262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19400"/>
                <a:gridCol w="2819400"/>
              </a:tblGrid>
              <a:tr h="49104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Semi-Technical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dirty="0" smtClean="0">
                          <a:latin typeface="+mj-lt"/>
                        </a:rPr>
                        <a:t>Words List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655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Common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5  times</a:t>
                      </a:r>
                      <a:r>
                        <a:rPr lang="en-US" baseline="0" dirty="0" smtClean="0">
                          <a:latin typeface="+mj-lt"/>
                        </a:rPr>
                        <a:t> meaning ‘usual’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18 times as e.g.</a:t>
                      </a:r>
                      <a:r>
                        <a:rPr lang="en-US" baseline="0" dirty="0" smtClean="0">
                          <a:latin typeface="+mj-lt"/>
                        </a:rPr>
                        <a:t> common base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91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Unit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7 times as a number of tools or equipment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24</a:t>
                      </a:r>
                      <a:r>
                        <a:rPr lang="en-US" baseline="0" dirty="0" smtClean="0">
                          <a:latin typeface="+mj-lt"/>
                        </a:rPr>
                        <a:t> times as a unit of measurement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91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Form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8 times as ‘shape’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11</a:t>
                      </a:r>
                      <a:r>
                        <a:rPr lang="en-US" baseline="0" dirty="0" smtClean="0">
                          <a:latin typeface="+mj-lt"/>
                        </a:rPr>
                        <a:t> times as ‘to create’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108253"/>
          <a:ext cx="6858000" cy="2387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667000"/>
                <a:gridCol w="3048000"/>
              </a:tblGrid>
              <a:tr h="49104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Technical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dirty="0" smtClean="0">
                          <a:latin typeface="+mj-lt"/>
                        </a:rPr>
                        <a:t>Words List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655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Force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3 times as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‘strength, power, impetus …’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27</a:t>
                      </a:r>
                      <a:r>
                        <a:rPr lang="en-US" baseline="0" dirty="0" smtClean="0">
                          <a:latin typeface="+mj-lt"/>
                        </a:rPr>
                        <a:t> times as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‘any influence that can cause a body to be accelerated’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91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Current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 times as flow of water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31 times as flow of electrons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910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Form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8 times as ‘shape’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11</a:t>
                      </a:r>
                      <a:r>
                        <a:rPr lang="en-US" baseline="0" dirty="0" smtClean="0">
                          <a:latin typeface="+mj-lt"/>
                        </a:rPr>
                        <a:t> times as ‘to create’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What research has found is that if we ask students to only rely on knowing that certain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key words </a:t>
            </a:r>
            <a:r>
              <a:rPr lang="en-US" sz="2400" dirty="0" smtClean="0">
                <a:latin typeface="+mj-lt"/>
              </a:rPr>
              <a:t>signal specific operations, we can actually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lead them away </a:t>
            </a:r>
            <a:r>
              <a:rPr lang="en-US" sz="2400" dirty="0" smtClean="0">
                <a:latin typeface="+mj-lt"/>
              </a:rPr>
              <a:t>from trying to understand the problems. </a:t>
            </a: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They will tend to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look only for those words </a:t>
            </a:r>
            <a:r>
              <a:rPr lang="en-US" sz="2400" dirty="0" smtClean="0">
                <a:latin typeface="+mj-lt"/>
              </a:rPr>
              <a:t>and whatever numbers are in the problem, even if they are not relevant to the answer. This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will not help them </a:t>
            </a:r>
            <a:r>
              <a:rPr lang="en-US" sz="2400" dirty="0" smtClean="0">
                <a:latin typeface="+mj-lt"/>
              </a:rPr>
              <a:t>become proficient in engineering subjects later</a:t>
            </a:r>
            <a:r>
              <a:rPr lang="en-US" sz="2400" dirty="0" smtClean="0">
                <a:latin typeface="+mj-lt"/>
              </a:rPr>
              <a:t>, even when they are proficient with English.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211" y="838200"/>
            <a:ext cx="46754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Technical English and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English Teachers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542639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Teachers teaching technical English should be familiar with terminologies relevant to engineering. 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If the general and technical senses of an item are clearly related, or polysemous, this may be of assistance to English language learners.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English teacher could play a role in bringing out the connection between general and technical meanings.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1723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For example,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latin typeface="+mj-lt"/>
              </a:rPr>
              <a:t>Capacitor</a:t>
            </a:r>
            <a:r>
              <a:rPr lang="en-US" sz="2400" dirty="0" smtClean="0">
                <a:latin typeface="+mj-lt"/>
              </a:rPr>
              <a:t> may be explained by its “capacity” to store electricity.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The general meaning of the word </a:t>
            </a:r>
            <a:r>
              <a:rPr lang="en-US" sz="2400" b="1" i="1" dirty="0" smtClean="0">
                <a:latin typeface="+mj-lt"/>
              </a:rPr>
              <a:t>resist</a:t>
            </a:r>
            <a:r>
              <a:rPr lang="en-US" sz="2400" dirty="0" smtClean="0">
                <a:latin typeface="+mj-lt"/>
              </a:rPr>
              <a:t> may be linked to  its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technical sense of obstructing, or slowing a flow of electricity.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44741"/>
            <a:ext cx="89154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Instruction  that  emphasizes  language  activities </a:t>
            </a:r>
            <a:r>
              <a:rPr lang="en-US" sz="2400" dirty="0" smtClean="0">
                <a:latin typeface="+mj-lt"/>
              </a:rPr>
              <a:t>should  </a:t>
            </a:r>
            <a:r>
              <a:rPr lang="en-US" sz="2400" dirty="0" smtClean="0">
                <a:latin typeface="+mj-lt"/>
              </a:rPr>
              <a:t>be  incorporated  into  content  area  lessons   and  curricula. </a:t>
            </a: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This  requires 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 development  in  teacher  training,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 curricula  and  materials,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 assessment,  and </a:t>
            </a:r>
          </a:p>
          <a:p>
            <a:pPr marL="288925" indent="-28892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cooperation  between  content  and  language   educators.</a:t>
            </a:r>
            <a:endParaRPr lang="en-US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5257800"/>
            <a:ext cx="74676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nd 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4932023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967335"/>
            <a:ext cx="5733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+mj-lt"/>
              </a:rPr>
              <a:t>"Turn off motor before using this product." 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173" y="1219200"/>
            <a:ext cx="66136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TEP (Technical English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Programs)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IEEE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048000"/>
            <a:ext cx="70725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IEEE TEP Pilot Projects were implemented in St Petersburg, </a:t>
            </a:r>
            <a:r>
              <a:rPr lang="en-US" sz="2000" dirty="0" smtClean="0">
                <a:latin typeface="+mj-lt"/>
              </a:rPr>
              <a:t>Russia, and Uruguay for </a:t>
            </a:r>
            <a:r>
              <a:rPr lang="en-US" sz="2000" dirty="0" smtClean="0">
                <a:latin typeface="+mj-lt"/>
              </a:rPr>
              <a:t>the IEEE student members</a:t>
            </a:r>
            <a:r>
              <a:rPr lang="en-US" sz="2000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hlinkClick r:id="rId2"/>
              </a:rPr>
              <a:t>http://</a:t>
            </a:r>
            <a:r>
              <a:rPr lang="en-US" sz="2000" dirty="0" smtClean="0">
                <a:latin typeface="+mj-lt"/>
                <a:hlinkClick r:id="rId2"/>
              </a:rPr>
              <a:t>www.ieee.org/web/education/technical_english/index.xml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IEEE Technical English Program - United Arab </a:t>
            </a:r>
            <a:r>
              <a:rPr lang="en-US" sz="2000" dirty="0" smtClean="0">
                <a:latin typeface="+mj-lt"/>
              </a:rPr>
              <a:t>Emirates March 2010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7360" y="914400"/>
            <a:ext cx="5064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The Big 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971800"/>
            <a:ext cx="5943600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How can engineering lecturers ensure that appropriate literacy issues are addressed?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752600"/>
            <a:ext cx="8283614" cy="33590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1430"/>
                <a:solidFill>
                  <a:srgbClr val="396F4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The future success of engineering education and engineering 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1430"/>
                <a:solidFill>
                  <a:srgbClr val="396F4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profession rests on embracing liberal education. It rests on 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1430"/>
                <a:solidFill>
                  <a:srgbClr val="396F4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developing the leaders of the society. The leaders of the suture 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1430"/>
                <a:solidFill>
                  <a:srgbClr val="396F4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must be skilled in art of communication. Engineers are 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1430"/>
                <a:solidFill>
                  <a:srgbClr val="396F4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responsible for educating our society on the technology of 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1430"/>
                <a:solidFill>
                  <a:srgbClr val="396F4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the future.</a:t>
            </a:r>
            <a:endParaRPr lang="en-US" sz="2400" b="1" cap="none" spc="0" dirty="0">
              <a:ln w="11430"/>
              <a:solidFill>
                <a:srgbClr val="396F4A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830" y="1600200"/>
            <a:ext cx="7889789" cy="32571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Woe to the makers of literal translations, </a:t>
            </a:r>
          </a:p>
          <a:p>
            <a:pPr algn="ctr">
              <a:lnSpc>
                <a:spcPct val="150000"/>
              </a:lnSpc>
            </a:pP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who by rendering every word weaken the meaning!</a:t>
            </a:r>
          </a:p>
          <a:p>
            <a:pPr algn="ctr">
              <a:lnSpc>
                <a:spcPct val="150000"/>
              </a:lnSpc>
            </a:pP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It is indeed </a:t>
            </a:r>
          </a:p>
          <a:p>
            <a:pPr algn="ctr">
              <a:lnSpc>
                <a:spcPct val="150000"/>
              </a:lnSpc>
            </a:pP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by so doing that we can say the </a:t>
            </a:r>
          </a:p>
          <a:p>
            <a:pPr algn="ctr">
              <a:lnSpc>
                <a:spcPct val="150000"/>
              </a:lnSpc>
            </a:pP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letter kills and the spirit gives life.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5715000"/>
            <a:ext cx="4019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+mj-lt"/>
              </a:rPr>
              <a:t>Voltaire, in Lettres Philosophiques, 1734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42871"/>
            <a:ext cx="7783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laminar flow of liquids, the coefficient </a:t>
            </a:r>
            <a:r>
              <a:rPr lang="en-US" sz="2400" b="1" i="1" dirty="0" smtClean="0">
                <a:latin typeface="+mj-lt"/>
                <a:cs typeface="Times New Roman" pitchFamily="18" charset="0"/>
              </a:rPr>
              <a:t>K</a:t>
            </a:r>
            <a:r>
              <a:rPr lang="en-US" sz="2400" dirty="0" smtClean="0">
                <a:latin typeface="+mj-lt"/>
              </a:rPr>
              <a:t> used to calculate</a:t>
            </a:r>
          </a:p>
          <a:p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 smtClean="0">
                <a:latin typeface="+mj-lt"/>
              </a:rPr>
              <a:t>energy loss due to sudden enlargements is given by</a:t>
            </a:r>
            <a:endParaRPr lang="en-US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749" y="4514671"/>
            <a:ext cx="57954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where </a:t>
            </a:r>
            <a:r>
              <a:rPr lang="en-US" sz="2400" b="1" i="1" dirty="0" smtClean="0">
                <a:latin typeface="+mj-lt"/>
                <a:cs typeface="Times New Roman" pitchFamily="18" charset="0"/>
              </a:rPr>
              <a:t>R</a:t>
            </a:r>
            <a:r>
              <a:rPr lang="en-US" sz="2400" dirty="0" smtClean="0">
                <a:latin typeface="+mj-lt"/>
              </a:rPr>
              <a:t> is the ratio of cross-sectional areas. 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If </a:t>
            </a:r>
            <a:r>
              <a:rPr lang="en-US" sz="2400" b="1" i="1" dirty="0" smtClean="0">
                <a:latin typeface="+mj-lt"/>
                <a:cs typeface="Times New Roman" pitchFamily="18" charset="0"/>
              </a:rPr>
              <a:t>K</a:t>
            </a:r>
            <a:r>
              <a:rPr lang="en-US" sz="2400" dirty="0" smtClean="0">
                <a:latin typeface="+mj-lt"/>
              </a:rPr>
              <a:t> = 0.500, what is the value of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7749" y="3295471"/>
            <a:ext cx="4543425" cy="5429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42871"/>
            <a:ext cx="7783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laminar</a:t>
            </a:r>
            <a:r>
              <a:rPr lang="en-US" sz="2400" dirty="0" smtClean="0">
                <a:latin typeface="+mj-lt"/>
              </a:rPr>
              <a:t> flow of liquids, the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coefficient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  <a:cs typeface="Times New Roman" pitchFamily="18" charset="0"/>
              </a:rPr>
              <a:t>K</a:t>
            </a:r>
            <a:r>
              <a:rPr lang="en-US" sz="2400" dirty="0" smtClean="0">
                <a:latin typeface="+mj-lt"/>
              </a:rPr>
              <a:t> used to calculate</a:t>
            </a:r>
          </a:p>
          <a:p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 smtClean="0">
                <a:latin typeface="+mj-lt"/>
              </a:rPr>
              <a:t>energy loss due to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sudden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enlargements</a:t>
            </a:r>
            <a:r>
              <a:rPr lang="en-US" sz="2400" dirty="0" smtClean="0">
                <a:latin typeface="+mj-lt"/>
              </a:rPr>
              <a:t> is given by</a:t>
            </a:r>
            <a:endParaRPr lang="en-US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749" y="4514671"/>
            <a:ext cx="5745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where </a:t>
            </a:r>
            <a:r>
              <a:rPr lang="en-US" sz="2400" b="1" i="1" dirty="0" smtClean="0">
                <a:latin typeface="+mj-lt"/>
                <a:cs typeface="Times New Roman" pitchFamily="18" charset="0"/>
              </a:rPr>
              <a:t>R</a:t>
            </a:r>
            <a:r>
              <a:rPr lang="en-US" sz="2400" dirty="0" smtClean="0">
                <a:latin typeface="+mj-lt"/>
              </a:rPr>
              <a:t> is the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ratio</a:t>
            </a:r>
            <a:r>
              <a:rPr lang="en-US" sz="2400" dirty="0" smtClean="0">
                <a:latin typeface="+mj-lt"/>
              </a:rPr>
              <a:t> of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cross-sectional</a:t>
            </a:r>
            <a:r>
              <a:rPr lang="en-US" sz="2400" dirty="0" smtClean="0">
                <a:latin typeface="+mj-lt"/>
              </a:rPr>
              <a:t> areas. 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If </a:t>
            </a:r>
            <a:r>
              <a:rPr lang="en-US" sz="2400" b="1" i="1" dirty="0" smtClean="0">
                <a:latin typeface="+mj-lt"/>
                <a:cs typeface="Times New Roman" pitchFamily="18" charset="0"/>
              </a:rPr>
              <a:t>K</a:t>
            </a:r>
            <a:r>
              <a:rPr lang="en-US" sz="2400" dirty="0" smtClean="0">
                <a:latin typeface="+mj-lt"/>
              </a:rPr>
              <a:t> = 0.500, </a:t>
            </a:r>
            <a:r>
              <a:rPr lang="en-US" sz="2400" dirty="0" smtClean="0">
                <a:solidFill>
                  <a:srgbClr val="54CA4E"/>
                </a:solidFill>
                <a:latin typeface="+mj-lt"/>
              </a:rPr>
              <a:t>what is the value of </a:t>
            </a:r>
            <a:r>
              <a:rPr lang="en-US" sz="2400" b="1" i="1" dirty="0" smtClean="0">
                <a:solidFill>
                  <a:srgbClr val="54CA4E"/>
                </a:solidFill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7749" y="3295471"/>
            <a:ext cx="4543425" cy="5429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o.corbis.com/images/42-15456712.jpg?size=572&amp;uid=%7BE3DA8125-A790-4629-BBE7-5779F43A8051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733800"/>
            <a:ext cx="3124200" cy="31242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Children (7-12 years): Half to one tablet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3657600"/>
            <a:ext cx="3200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09800"/>
            <a:ext cx="8229600" cy="33223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Only half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54%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of the people were correct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Of the English-speaking born,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55%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were correct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Of the Non-English speaking,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+mj-lt"/>
              </a:rPr>
              <a:t>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52%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were correct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686800" cy="6301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memory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1600" i="1" dirty="0" smtClean="0">
                <a:latin typeface="+mj-lt"/>
              </a:rPr>
              <a:t>(remembering more effectively): e.g. </a:t>
            </a:r>
            <a:r>
              <a:rPr lang="en-US" sz="1600" i="1" dirty="0" smtClean="0">
                <a:solidFill>
                  <a:srgbClr val="0000FF"/>
                </a:solidFill>
                <a:latin typeface="+mj-lt"/>
              </a:rPr>
              <a:t>“I think of relationships between what I already know and new things I learn in English.”</a:t>
            </a:r>
          </a:p>
          <a:p>
            <a:pPr>
              <a:lnSpc>
                <a:spcPct val="150000"/>
              </a:lnSpc>
            </a:pPr>
            <a:endParaRPr lang="en-US" sz="1100" dirty="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cognitive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1600" i="1" dirty="0" smtClean="0">
                <a:latin typeface="+mj-lt"/>
              </a:rPr>
              <a:t>(using all your mental processes): e.g. </a:t>
            </a:r>
            <a:r>
              <a:rPr lang="en-US" sz="1600" i="1" dirty="0" smtClean="0">
                <a:solidFill>
                  <a:srgbClr val="0000FF"/>
                </a:solidFill>
                <a:latin typeface="+mj-lt"/>
              </a:rPr>
              <a:t>“I try to find patterns in English.”</a:t>
            </a:r>
          </a:p>
          <a:p>
            <a:pPr>
              <a:lnSpc>
                <a:spcPct val="150000"/>
              </a:lnSpc>
            </a:pPr>
            <a:endParaRPr lang="en-US" sz="1100" dirty="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compensation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1600" i="1" dirty="0" smtClean="0">
                <a:latin typeface="+mj-lt"/>
              </a:rPr>
              <a:t>(compensating for missing knowledge): e.g. </a:t>
            </a:r>
            <a:r>
              <a:rPr lang="en-US" sz="1600" i="1" dirty="0" smtClean="0">
                <a:solidFill>
                  <a:srgbClr val="0000FF"/>
                </a:solidFill>
                <a:latin typeface="+mj-lt"/>
              </a:rPr>
              <a:t>“If I can’t think of an English word, I use a word or phrase that means the same thing.”</a:t>
            </a:r>
          </a:p>
          <a:p>
            <a:pPr>
              <a:lnSpc>
                <a:spcPct val="150000"/>
              </a:lnSpc>
            </a:pPr>
            <a:endParaRPr lang="en-US" sz="1100" dirty="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metacognitive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1600" i="1" dirty="0" smtClean="0">
                <a:latin typeface="+mj-lt"/>
              </a:rPr>
              <a:t>(</a:t>
            </a:r>
            <a:r>
              <a:rPr lang="en-US" sz="1600" i="1" dirty="0" smtClean="0">
                <a:latin typeface="+mj-lt"/>
              </a:rPr>
              <a:t>organizing </a:t>
            </a:r>
            <a:r>
              <a:rPr lang="en-US" sz="1600" i="1" dirty="0" smtClean="0">
                <a:latin typeface="+mj-lt"/>
              </a:rPr>
              <a:t>and evaluating learning): e.g. </a:t>
            </a:r>
            <a:r>
              <a:rPr lang="en-US" sz="1600" i="1" dirty="0" smtClean="0">
                <a:solidFill>
                  <a:srgbClr val="0000FF"/>
                </a:solidFill>
                <a:latin typeface="+mj-lt"/>
              </a:rPr>
              <a:t>“I think about my progress in learning English.”</a:t>
            </a:r>
          </a:p>
          <a:p>
            <a:pPr>
              <a:lnSpc>
                <a:spcPct val="150000"/>
              </a:lnSpc>
            </a:pPr>
            <a:endParaRPr lang="en-US" sz="1100" dirty="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affective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1600" i="1" dirty="0" smtClean="0">
                <a:latin typeface="+mj-lt"/>
              </a:rPr>
              <a:t>(managing emotions): e.g. </a:t>
            </a:r>
            <a:r>
              <a:rPr lang="en-US" sz="1600" i="1" dirty="0" smtClean="0">
                <a:solidFill>
                  <a:srgbClr val="0000FF"/>
                </a:solidFill>
                <a:latin typeface="+mj-lt"/>
              </a:rPr>
              <a:t>“I encourage myself to speak English even when I am afraid of making a mistake.”</a:t>
            </a:r>
          </a:p>
          <a:p>
            <a:pPr>
              <a:lnSpc>
                <a:spcPct val="150000"/>
              </a:lnSpc>
            </a:pPr>
            <a:endParaRPr lang="en-US" sz="1100" dirty="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social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1600" i="1" dirty="0" smtClean="0">
                <a:latin typeface="+mj-lt"/>
              </a:rPr>
              <a:t>(learning with others): e.g. </a:t>
            </a:r>
            <a:r>
              <a:rPr lang="en-US" sz="1600" i="1" dirty="0" smtClean="0">
                <a:solidFill>
                  <a:srgbClr val="0000FF"/>
                </a:solidFill>
                <a:latin typeface="+mj-lt"/>
              </a:rPr>
              <a:t>“I ask for help from English speakers.”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8001000" cy="47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+mj-lt"/>
              </a:rPr>
              <a:t>Low-use students said that because they did not need English they would not benefit from thinking about their progress, reading outside class, or learning another culture. 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+mj-lt"/>
              </a:rPr>
              <a:t>High-use students, however, believed that it was important to pay attention when someone was speaking and to read English for pleasure.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19200"/>
            <a:ext cx="4837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Sample Text:   Physics Textbook</a:t>
            </a:r>
            <a:endParaRPr lang="en-US" sz="2800" b="1" dirty="0">
              <a:ln w="1905"/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42572"/>
            <a:ext cx="62733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What length of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guy</a:t>
            </a:r>
            <a:r>
              <a:rPr lang="en-US" dirty="0" smtClean="0">
                <a:latin typeface="+mj-lt"/>
              </a:rPr>
              <a:t> wire is needed to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stretch</a:t>
            </a:r>
            <a:r>
              <a:rPr lang="en-US" dirty="0" smtClean="0">
                <a:latin typeface="+mj-lt"/>
              </a:rPr>
              <a:t> from the top of 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12 m telephone pole to a ground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stake</a:t>
            </a:r>
            <a:r>
              <a:rPr lang="en-US" dirty="0" smtClean="0">
                <a:latin typeface="+mj-lt"/>
              </a:rPr>
              <a:t> located 8 m from the foot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of the pole?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114800"/>
            <a:ext cx="79643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+mj-lt"/>
              </a:rPr>
              <a:t>Newton’s Second Law of Motion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+mj-lt"/>
              </a:rPr>
              <a:t>Whenever an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unbalanced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j-lt"/>
              </a:rPr>
              <a:t>force</a:t>
            </a:r>
            <a:r>
              <a:rPr lang="en-US" i="1" dirty="0" smtClean="0">
                <a:latin typeface="+mj-lt"/>
              </a:rPr>
              <a:t> acts on a body, </a:t>
            </a:r>
            <a:r>
              <a:rPr lang="en-US" i="1" dirty="0" smtClean="0">
                <a:solidFill>
                  <a:srgbClr val="54CA4E"/>
                </a:solidFill>
                <a:latin typeface="+mj-lt"/>
              </a:rPr>
              <a:t>it produces in the direction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54CA4E"/>
                </a:solidFill>
                <a:latin typeface="+mj-lt"/>
              </a:rPr>
              <a:t>of the force</a:t>
            </a:r>
            <a:r>
              <a:rPr lang="en-US" i="1" dirty="0" smtClean="0">
                <a:latin typeface="+mj-lt"/>
              </a:rPr>
              <a:t> an </a:t>
            </a:r>
            <a:r>
              <a:rPr lang="en-US" i="1" dirty="0" smtClean="0">
                <a:solidFill>
                  <a:srgbClr val="0000FF"/>
                </a:solidFill>
                <a:latin typeface="+mj-lt"/>
              </a:rPr>
              <a:t>acceleration</a:t>
            </a:r>
            <a:r>
              <a:rPr lang="en-US" i="1" dirty="0" smtClean="0">
                <a:latin typeface="+mj-lt"/>
              </a:rPr>
              <a:t> that is directly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proportional</a:t>
            </a:r>
            <a:r>
              <a:rPr lang="en-US" i="1" dirty="0" smtClean="0">
                <a:latin typeface="+mj-lt"/>
              </a:rPr>
              <a:t> to the force and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inversely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+mj-lt"/>
              </a:rPr>
              <a:t>proportional to the </a:t>
            </a:r>
            <a:r>
              <a:rPr lang="en-US" i="1" dirty="0" smtClean="0">
                <a:solidFill>
                  <a:srgbClr val="0000FF"/>
                </a:solidFill>
                <a:latin typeface="+mj-lt"/>
              </a:rPr>
              <a:t>mass</a:t>
            </a:r>
            <a:r>
              <a:rPr lang="en-US" i="1" dirty="0" smtClean="0">
                <a:latin typeface="+mj-lt"/>
              </a:rPr>
              <a:t> of the body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65280"/>
            <a:ext cx="861594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…tension or stress…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…tension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exceeds</a:t>
            </a:r>
            <a:r>
              <a:rPr lang="en-US" sz="2000" dirty="0" smtClean="0">
                <a:latin typeface="+mj-lt"/>
              </a:rPr>
              <a:t>…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…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sustains</a:t>
            </a:r>
            <a:r>
              <a:rPr lang="en-US" sz="2000" dirty="0" smtClean="0">
                <a:latin typeface="+mj-lt"/>
              </a:rPr>
              <a:t> a maximum tension…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…cable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sags</a:t>
            </a:r>
            <a:r>
              <a:rPr lang="en-US" sz="2000" dirty="0" smtClean="0">
                <a:latin typeface="+mj-lt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…the ends of three 8-ft 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studs</a:t>
            </a:r>
            <a:r>
              <a:rPr lang="en-US" sz="2000" dirty="0" smtClean="0">
                <a:latin typeface="+mj-lt"/>
              </a:rPr>
              <a:t> are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nailed</a:t>
            </a:r>
            <a:r>
              <a:rPr lang="en-US" sz="2000" dirty="0" smtClean="0">
                <a:latin typeface="+mj-lt"/>
              </a:rPr>
              <a:t> together, forming a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tripod</a:t>
            </a:r>
            <a:r>
              <a:rPr lang="en-US" sz="2000" dirty="0" smtClean="0">
                <a:latin typeface="+mj-lt"/>
              </a:rPr>
              <a:t> with an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apex</a:t>
            </a:r>
            <a:r>
              <a:rPr lang="en-US" sz="2000" dirty="0" smtClean="0">
                <a:latin typeface="+mj-lt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…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inclined</a:t>
            </a:r>
            <a:r>
              <a:rPr lang="en-US" sz="2000" dirty="0" smtClean="0">
                <a:latin typeface="+mj-lt"/>
              </a:rPr>
              <a:t> wooden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plane</a:t>
            </a:r>
            <a:r>
              <a:rPr lang="en-US" sz="2000" dirty="0" smtClean="0">
                <a:latin typeface="+mj-lt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…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drag</a:t>
            </a:r>
            <a:r>
              <a:rPr lang="en-US" sz="2000" dirty="0" smtClean="0">
                <a:latin typeface="+mj-lt"/>
              </a:rPr>
              <a:t> the </a:t>
            </a:r>
            <a:r>
              <a:rPr lang="en-US" sz="2000" dirty="0" smtClean="0">
                <a:solidFill>
                  <a:srgbClr val="0000FF"/>
                </a:solidFill>
                <a:latin typeface="+mj-lt"/>
              </a:rPr>
              <a:t>sled</a:t>
            </a:r>
            <a:r>
              <a:rPr lang="en-US" sz="2000" dirty="0" smtClean="0">
                <a:latin typeface="+mj-lt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Cord, cable or wire?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3798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Selected words from Page 89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775</TotalTime>
  <Words>1032</Words>
  <Application>Microsoft Office PowerPoint</Application>
  <PresentationFormat>On-screen Show (4:3)</PresentationFormat>
  <Paragraphs>141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AAWC</dc:creator>
  <cp:lastModifiedBy>AAWC</cp:lastModifiedBy>
  <cp:revision>102</cp:revision>
  <dcterms:created xsi:type="dcterms:W3CDTF">2010-02-20T14:25:20Z</dcterms:created>
  <dcterms:modified xsi:type="dcterms:W3CDTF">2010-02-25T12:01:23Z</dcterms:modified>
</cp:coreProperties>
</file>