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5" r:id="rId6"/>
    <p:sldId id="276" r:id="rId7"/>
    <p:sldId id="277" r:id="rId8"/>
    <p:sldId id="267" r:id="rId9"/>
    <p:sldId id="260" r:id="rId10"/>
    <p:sldId id="264" r:id="rId11"/>
    <p:sldId id="265" r:id="rId12"/>
    <p:sldId id="274" r:id="rId13"/>
    <p:sldId id="262" r:id="rId14"/>
    <p:sldId id="261" r:id="rId15"/>
    <p:sldId id="291" r:id="rId16"/>
    <p:sldId id="292" r:id="rId17"/>
    <p:sldId id="285" r:id="rId18"/>
    <p:sldId id="289" r:id="rId19"/>
    <p:sldId id="287" r:id="rId20"/>
    <p:sldId id="293" r:id="rId21"/>
    <p:sldId id="288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F32CA-9D05-4E74-8936-843FF57C4AE6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7BB2D-00B8-4472-A418-7A8AB86B1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A9846-6209-4BDA-9D37-A4C9C7889A09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7FC1A-DB92-47E1-B3FB-C9356BFE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7FC1A-DB92-47E1-B3FB-C9356BFE2F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6C615-8E9C-4BC3-9342-63F9EF5CA14E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C0EE8-C7FC-41B8-BCD1-17611E4AFD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6C615-8E9C-4BC3-9342-63F9EF5CA14E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C0EE8-C7FC-41B8-BCD1-17611E4AF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6C615-8E9C-4BC3-9342-63F9EF5CA14E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C0EE8-C7FC-41B8-BCD1-17611E4AF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6C615-8E9C-4BC3-9342-63F9EF5CA14E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C0EE8-C7FC-41B8-BCD1-17611E4AF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6C615-8E9C-4BC3-9342-63F9EF5CA14E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C0EE8-C7FC-41B8-BCD1-17611E4AFD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6C615-8E9C-4BC3-9342-63F9EF5CA14E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C0EE8-C7FC-41B8-BCD1-17611E4AF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6C615-8E9C-4BC3-9342-63F9EF5CA14E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C0EE8-C7FC-41B8-BCD1-17611E4AF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6C615-8E9C-4BC3-9342-63F9EF5CA14E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C0EE8-C7FC-41B8-BCD1-17611E4AF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6C615-8E9C-4BC3-9342-63F9EF5CA14E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C0EE8-C7FC-41B8-BCD1-17611E4AFD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6C615-8E9C-4BC3-9342-63F9EF5CA14E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C0EE8-C7FC-41B8-BCD1-17611E4AF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6C615-8E9C-4BC3-9342-63F9EF5CA14E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C0EE8-C7FC-41B8-BCD1-17611E4AFD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BE6C615-8E9C-4BC3-9342-63F9EF5CA14E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FC0EE8-C7FC-41B8-BCD1-17611E4AFD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61950"/>
            <a:ext cx="7772400" cy="2686050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Engineering/Technology Curriculum Development for High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School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 descr="pc_global2_136164719_st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271990"/>
            <a:ext cx="1952625" cy="158601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371600" y="838200"/>
            <a:ext cx="7772400" cy="268605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Engineering/Technology Curriculum Development for High School: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sng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 Electrical Engineering Perspective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838200"/>
            <a:ext cx="7772400" cy="268605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Engineering/Technology Curriculum Development for High School: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 Electrical Engineering Perspective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Outreach Initiative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133600"/>
          </a:xfrm>
        </p:spPr>
        <p:txBody>
          <a:bodyPr/>
          <a:lstStyle/>
          <a:p>
            <a:r>
              <a:rPr lang="en-US" dirty="0" smtClean="0"/>
              <a:t>Outreach Engineering Program</a:t>
            </a:r>
          </a:p>
          <a:p>
            <a:r>
              <a:rPr lang="en-US" dirty="0" smtClean="0"/>
              <a:t>Assess students’ interest, attitude performance before &amp; after.</a:t>
            </a:r>
          </a:p>
        </p:txBody>
      </p:sp>
      <p:sp>
        <p:nvSpPr>
          <p:cNvPr id="5" name="Oval 4"/>
          <p:cNvSpPr/>
          <p:nvPr/>
        </p:nvSpPr>
        <p:spPr>
          <a:xfrm>
            <a:off x="457200" y="4495800"/>
            <a:ext cx="2547257" cy="1108364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schools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3276600" y="3657600"/>
            <a:ext cx="2971800" cy="1219200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higher education institutions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6172200" y="5029200"/>
            <a:ext cx="2632166" cy="1108364"/>
          </a:xfrm>
          <a:prstGeom prst="ellips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industry </a:t>
            </a:r>
            <a:endParaRPr lang="en-US" sz="2400" dirty="0"/>
          </a:p>
        </p:txBody>
      </p:sp>
      <p:sp>
        <p:nvSpPr>
          <p:cNvPr id="11" name="Freeform 10"/>
          <p:cNvSpPr/>
          <p:nvPr/>
        </p:nvSpPr>
        <p:spPr>
          <a:xfrm>
            <a:off x="3007217" y="4879771"/>
            <a:ext cx="1365160" cy="279291"/>
          </a:xfrm>
          <a:custGeom>
            <a:avLst/>
            <a:gdLst>
              <a:gd name="connsiteX0" fmla="*/ 0 w 1365160"/>
              <a:gd name="connsiteY0" fmla="*/ 279291 h 279291"/>
              <a:gd name="connsiteX1" fmla="*/ 25758 w 1365160"/>
              <a:gd name="connsiteY1" fmla="*/ 240654 h 279291"/>
              <a:gd name="connsiteX2" fmla="*/ 103031 w 1365160"/>
              <a:gd name="connsiteY2" fmla="*/ 214897 h 279291"/>
              <a:gd name="connsiteX3" fmla="*/ 141668 w 1365160"/>
              <a:gd name="connsiteY3" fmla="*/ 202018 h 279291"/>
              <a:gd name="connsiteX4" fmla="*/ 180304 w 1365160"/>
              <a:gd name="connsiteY4" fmla="*/ 189139 h 279291"/>
              <a:gd name="connsiteX5" fmla="*/ 270456 w 1365160"/>
              <a:gd name="connsiteY5" fmla="*/ 176260 h 279291"/>
              <a:gd name="connsiteX6" fmla="*/ 425003 w 1365160"/>
              <a:gd name="connsiteY6" fmla="*/ 189139 h 279291"/>
              <a:gd name="connsiteX7" fmla="*/ 502276 w 1365160"/>
              <a:gd name="connsiteY7" fmla="*/ 253533 h 279291"/>
              <a:gd name="connsiteX8" fmla="*/ 618186 w 1365160"/>
              <a:gd name="connsiteY8" fmla="*/ 279291 h 279291"/>
              <a:gd name="connsiteX9" fmla="*/ 734096 w 1365160"/>
              <a:gd name="connsiteY9" fmla="*/ 266412 h 279291"/>
              <a:gd name="connsiteX10" fmla="*/ 772732 w 1365160"/>
              <a:gd name="connsiteY10" fmla="*/ 253533 h 279291"/>
              <a:gd name="connsiteX11" fmla="*/ 837127 w 1365160"/>
              <a:gd name="connsiteY11" fmla="*/ 202018 h 279291"/>
              <a:gd name="connsiteX12" fmla="*/ 914400 w 1365160"/>
              <a:gd name="connsiteY12" fmla="*/ 137623 h 279291"/>
              <a:gd name="connsiteX13" fmla="*/ 991673 w 1365160"/>
              <a:gd name="connsiteY13" fmla="*/ 111866 h 279291"/>
              <a:gd name="connsiteX14" fmla="*/ 1275008 w 1365160"/>
              <a:gd name="connsiteY14" fmla="*/ 86108 h 279291"/>
              <a:gd name="connsiteX15" fmla="*/ 1300766 w 1365160"/>
              <a:gd name="connsiteY15" fmla="*/ 47471 h 279291"/>
              <a:gd name="connsiteX16" fmla="*/ 1313645 w 1365160"/>
              <a:gd name="connsiteY16" fmla="*/ 8835 h 279291"/>
              <a:gd name="connsiteX17" fmla="*/ 1365160 w 1365160"/>
              <a:gd name="connsiteY17" fmla="*/ 8835 h 27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65160" h="279291">
                <a:moveTo>
                  <a:pt x="0" y="279291"/>
                </a:moveTo>
                <a:cubicBezTo>
                  <a:pt x="8586" y="266412"/>
                  <a:pt x="12632" y="248858"/>
                  <a:pt x="25758" y="240654"/>
                </a:cubicBezTo>
                <a:cubicBezTo>
                  <a:pt x="48782" y="226264"/>
                  <a:pt x="77273" y="223483"/>
                  <a:pt x="103031" y="214897"/>
                </a:cubicBezTo>
                <a:lnTo>
                  <a:pt x="141668" y="202018"/>
                </a:lnTo>
                <a:cubicBezTo>
                  <a:pt x="154547" y="197725"/>
                  <a:pt x="166865" y="191059"/>
                  <a:pt x="180304" y="189139"/>
                </a:cubicBezTo>
                <a:lnTo>
                  <a:pt x="270456" y="176260"/>
                </a:lnTo>
                <a:cubicBezTo>
                  <a:pt x="321972" y="180553"/>
                  <a:pt x="374313" y="179001"/>
                  <a:pt x="425003" y="189139"/>
                </a:cubicBezTo>
                <a:cubicBezTo>
                  <a:pt x="455097" y="195158"/>
                  <a:pt x="480578" y="239068"/>
                  <a:pt x="502276" y="253533"/>
                </a:cubicBezTo>
                <a:cubicBezTo>
                  <a:pt x="523413" y="267624"/>
                  <a:pt x="608835" y="277732"/>
                  <a:pt x="618186" y="279291"/>
                </a:cubicBezTo>
                <a:cubicBezTo>
                  <a:pt x="656823" y="274998"/>
                  <a:pt x="695751" y="272803"/>
                  <a:pt x="734096" y="266412"/>
                </a:cubicBezTo>
                <a:cubicBezTo>
                  <a:pt x="747487" y="264180"/>
                  <a:pt x="762131" y="262013"/>
                  <a:pt x="772732" y="253533"/>
                </a:cubicBezTo>
                <a:cubicBezTo>
                  <a:pt x="855951" y="186958"/>
                  <a:pt x="740013" y="234389"/>
                  <a:pt x="837127" y="202018"/>
                </a:cubicBezTo>
                <a:cubicBezTo>
                  <a:pt x="861391" y="177754"/>
                  <a:pt x="882124" y="151968"/>
                  <a:pt x="914400" y="137623"/>
                </a:cubicBezTo>
                <a:cubicBezTo>
                  <a:pt x="939211" y="126596"/>
                  <a:pt x="965915" y="120452"/>
                  <a:pt x="991673" y="111866"/>
                </a:cubicBezTo>
                <a:cubicBezTo>
                  <a:pt x="1107800" y="73158"/>
                  <a:pt x="1016739" y="99701"/>
                  <a:pt x="1275008" y="86108"/>
                </a:cubicBezTo>
                <a:cubicBezTo>
                  <a:pt x="1283594" y="73229"/>
                  <a:pt x="1293844" y="61315"/>
                  <a:pt x="1300766" y="47471"/>
                </a:cubicBezTo>
                <a:cubicBezTo>
                  <a:pt x="1306837" y="35329"/>
                  <a:pt x="1302004" y="15819"/>
                  <a:pt x="1313645" y="8835"/>
                </a:cubicBezTo>
                <a:cubicBezTo>
                  <a:pt x="1328370" y="0"/>
                  <a:pt x="1347988" y="8835"/>
                  <a:pt x="1365160" y="8835"/>
                </a:cubicBezTo>
              </a:path>
            </a:pathLst>
          </a:cu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007994" y="4572001"/>
            <a:ext cx="721217" cy="604014"/>
          </a:xfrm>
          <a:custGeom>
            <a:avLst/>
            <a:gdLst>
              <a:gd name="connsiteX0" fmla="*/ 0 w 721217"/>
              <a:gd name="connsiteY0" fmla="*/ 0 h 506349"/>
              <a:gd name="connsiteX1" fmla="*/ 25758 w 721217"/>
              <a:gd name="connsiteY1" fmla="*/ 141667 h 506349"/>
              <a:gd name="connsiteX2" fmla="*/ 51516 w 721217"/>
              <a:gd name="connsiteY2" fmla="*/ 180304 h 506349"/>
              <a:gd name="connsiteX3" fmla="*/ 90152 w 721217"/>
              <a:gd name="connsiteY3" fmla="*/ 218941 h 506349"/>
              <a:gd name="connsiteX4" fmla="*/ 115910 w 721217"/>
              <a:gd name="connsiteY4" fmla="*/ 270456 h 506349"/>
              <a:gd name="connsiteX5" fmla="*/ 167426 w 721217"/>
              <a:gd name="connsiteY5" fmla="*/ 309093 h 506349"/>
              <a:gd name="connsiteX6" fmla="*/ 206062 w 721217"/>
              <a:gd name="connsiteY6" fmla="*/ 347729 h 506349"/>
              <a:gd name="connsiteX7" fmla="*/ 257578 w 721217"/>
              <a:gd name="connsiteY7" fmla="*/ 360608 h 506349"/>
              <a:gd name="connsiteX8" fmla="*/ 360609 w 721217"/>
              <a:gd name="connsiteY8" fmla="*/ 386366 h 506349"/>
              <a:gd name="connsiteX9" fmla="*/ 553792 w 721217"/>
              <a:gd name="connsiteY9" fmla="*/ 399245 h 506349"/>
              <a:gd name="connsiteX10" fmla="*/ 669702 w 721217"/>
              <a:gd name="connsiteY10" fmla="*/ 425003 h 506349"/>
              <a:gd name="connsiteX11" fmla="*/ 695460 w 721217"/>
              <a:gd name="connsiteY11" fmla="*/ 463639 h 506349"/>
              <a:gd name="connsiteX12" fmla="*/ 721217 w 721217"/>
              <a:gd name="connsiteY12" fmla="*/ 502276 h 50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1217" h="506349">
                <a:moveTo>
                  <a:pt x="0" y="0"/>
                </a:moveTo>
                <a:cubicBezTo>
                  <a:pt x="4440" y="35518"/>
                  <a:pt x="5904" y="101960"/>
                  <a:pt x="25758" y="141667"/>
                </a:cubicBezTo>
                <a:cubicBezTo>
                  <a:pt x="32680" y="155511"/>
                  <a:pt x="41607" y="168413"/>
                  <a:pt x="51516" y="180304"/>
                </a:cubicBezTo>
                <a:cubicBezTo>
                  <a:pt x="63176" y="194296"/>
                  <a:pt x="79566" y="204120"/>
                  <a:pt x="90152" y="218941"/>
                </a:cubicBezTo>
                <a:cubicBezTo>
                  <a:pt x="101311" y="234564"/>
                  <a:pt x="103416" y="255879"/>
                  <a:pt x="115910" y="270456"/>
                </a:cubicBezTo>
                <a:cubicBezTo>
                  <a:pt x="129879" y="286753"/>
                  <a:pt x="151129" y="295124"/>
                  <a:pt x="167426" y="309093"/>
                </a:cubicBezTo>
                <a:cubicBezTo>
                  <a:pt x="181254" y="320946"/>
                  <a:pt x="190248" y="338693"/>
                  <a:pt x="206062" y="347729"/>
                </a:cubicBezTo>
                <a:cubicBezTo>
                  <a:pt x="221430" y="356511"/>
                  <a:pt x="240559" y="355745"/>
                  <a:pt x="257578" y="360608"/>
                </a:cubicBezTo>
                <a:cubicBezTo>
                  <a:pt x="306266" y="374519"/>
                  <a:pt x="300180" y="380323"/>
                  <a:pt x="360609" y="386366"/>
                </a:cubicBezTo>
                <a:cubicBezTo>
                  <a:pt x="424826" y="392788"/>
                  <a:pt x="489398" y="394952"/>
                  <a:pt x="553792" y="399245"/>
                </a:cubicBezTo>
                <a:cubicBezTo>
                  <a:pt x="555211" y="399529"/>
                  <a:pt x="661907" y="419807"/>
                  <a:pt x="669702" y="425003"/>
                </a:cubicBezTo>
                <a:cubicBezTo>
                  <a:pt x="682581" y="433589"/>
                  <a:pt x="686874" y="450760"/>
                  <a:pt x="695460" y="463639"/>
                </a:cubicBezTo>
                <a:cubicBezTo>
                  <a:pt x="709695" y="506349"/>
                  <a:pt x="694762" y="502276"/>
                  <a:pt x="721217" y="502276"/>
                </a:cubicBezTo>
              </a:path>
            </a:pathLst>
          </a:cu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471057" y="5519057"/>
            <a:ext cx="3712029" cy="435429"/>
          </a:xfrm>
          <a:custGeom>
            <a:avLst/>
            <a:gdLst>
              <a:gd name="connsiteX0" fmla="*/ 3712029 w 3712029"/>
              <a:gd name="connsiteY0" fmla="*/ 130629 h 435429"/>
              <a:gd name="connsiteX1" fmla="*/ 3614057 w 3712029"/>
              <a:gd name="connsiteY1" fmla="*/ 152400 h 435429"/>
              <a:gd name="connsiteX2" fmla="*/ 2852057 w 3712029"/>
              <a:gd name="connsiteY2" fmla="*/ 174172 h 435429"/>
              <a:gd name="connsiteX3" fmla="*/ 2754086 w 3712029"/>
              <a:gd name="connsiteY3" fmla="*/ 195943 h 435429"/>
              <a:gd name="connsiteX4" fmla="*/ 2710543 w 3712029"/>
              <a:gd name="connsiteY4" fmla="*/ 250372 h 435429"/>
              <a:gd name="connsiteX5" fmla="*/ 2699657 w 3712029"/>
              <a:gd name="connsiteY5" fmla="*/ 283029 h 435429"/>
              <a:gd name="connsiteX6" fmla="*/ 2667000 w 3712029"/>
              <a:gd name="connsiteY6" fmla="*/ 315686 h 435429"/>
              <a:gd name="connsiteX7" fmla="*/ 2590800 w 3712029"/>
              <a:gd name="connsiteY7" fmla="*/ 370114 h 435429"/>
              <a:gd name="connsiteX8" fmla="*/ 2569029 w 3712029"/>
              <a:gd name="connsiteY8" fmla="*/ 391886 h 435429"/>
              <a:gd name="connsiteX9" fmla="*/ 2525486 w 3712029"/>
              <a:gd name="connsiteY9" fmla="*/ 402772 h 435429"/>
              <a:gd name="connsiteX10" fmla="*/ 2492829 w 3712029"/>
              <a:gd name="connsiteY10" fmla="*/ 413657 h 435429"/>
              <a:gd name="connsiteX11" fmla="*/ 2383972 w 3712029"/>
              <a:gd name="connsiteY11" fmla="*/ 435429 h 435429"/>
              <a:gd name="connsiteX12" fmla="*/ 1850572 w 3712029"/>
              <a:gd name="connsiteY12" fmla="*/ 424543 h 435429"/>
              <a:gd name="connsiteX13" fmla="*/ 1719943 w 3712029"/>
              <a:gd name="connsiteY13" fmla="*/ 370114 h 435429"/>
              <a:gd name="connsiteX14" fmla="*/ 1632857 w 3712029"/>
              <a:gd name="connsiteY14" fmla="*/ 348343 h 435429"/>
              <a:gd name="connsiteX15" fmla="*/ 1578429 w 3712029"/>
              <a:gd name="connsiteY15" fmla="*/ 293914 h 435429"/>
              <a:gd name="connsiteX16" fmla="*/ 1545772 w 3712029"/>
              <a:gd name="connsiteY16" fmla="*/ 261257 h 435429"/>
              <a:gd name="connsiteX17" fmla="*/ 1426029 w 3712029"/>
              <a:gd name="connsiteY17" fmla="*/ 195943 h 435429"/>
              <a:gd name="connsiteX18" fmla="*/ 1349829 w 3712029"/>
              <a:gd name="connsiteY18" fmla="*/ 206829 h 435429"/>
              <a:gd name="connsiteX19" fmla="*/ 1328057 w 3712029"/>
              <a:gd name="connsiteY19" fmla="*/ 228600 h 435429"/>
              <a:gd name="connsiteX20" fmla="*/ 1251857 w 3712029"/>
              <a:gd name="connsiteY20" fmla="*/ 283029 h 435429"/>
              <a:gd name="connsiteX21" fmla="*/ 1219200 w 3712029"/>
              <a:gd name="connsiteY21" fmla="*/ 293914 h 435429"/>
              <a:gd name="connsiteX22" fmla="*/ 1197429 w 3712029"/>
              <a:gd name="connsiteY22" fmla="*/ 315686 h 435429"/>
              <a:gd name="connsiteX23" fmla="*/ 1132114 w 3712029"/>
              <a:gd name="connsiteY23" fmla="*/ 359229 h 435429"/>
              <a:gd name="connsiteX24" fmla="*/ 816429 w 3712029"/>
              <a:gd name="connsiteY24" fmla="*/ 348343 h 435429"/>
              <a:gd name="connsiteX25" fmla="*/ 751114 w 3712029"/>
              <a:gd name="connsiteY25" fmla="*/ 326572 h 435429"/>
              <a:gd name="connsiteX26" fmla="*/ 653143 w 3712029"/>
              <a:gd name="connsiteY26" fmla="*/ 272143 h 435429"/>
              <a:gd name="connsiteX27" fmla="*/ 587829 w 3712029"/>
              <a:gd name="connsiteY27" fmla="*/ 228600 h 435429"/>
              <a:gd name="connsiteX28" fmla="*/ 511629 w 3712029"/>
              <a:gd name="connsiteY28" fmla="*/ 163286 h 435429"/>
              <a:gd name="connsiteX29" fmla="*/ 446314 w 3712029"/>
              <a:gd name="connsiteY29" fmla="*/ 141514 h 435429"/>
              <a:gd name="connsiteX30" fmla="*/ 413657 w 3712029"/>
              <a:gd name="connsiteY30" fmla="*/ 130629 h 435429"/>
              <a:gd name="connsiteX31" fmla="*/ 108857 w 3712029"/>
              <a:gd name="connsiteY31" fmla="*/ 130629 h 435429"/>
              <a:gd name="connsiteX32" fmla="*/ 76200 w 3712029"/>
              <a:gd name="connsiteY32" fmla="*/ 119743 h 435429"/>
              <a:gd name="connsiteX33" fmla="*/ 10886 w 3712029"/>
              <a:gd name="connsiteY33" fmla="*/ 65314 h 435429"/>
              <a:gd name="connsiteX34" fmla="*/ 0 w 3712029"/>
              <a:gd name="connsiteY34" fmla="*/ 32657 h 435429"/>
              <a:gd name="connsiteX35" fmla="*/ 10886 w 3712029"/>
              <a:gd name="connsiteY35" fmla="*/ 0 h 43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712029" h="435429">
                <a:moveTo>
                  <a:pt x="3712029" y="130629"/>
                </a:moveTo>
                <a:cubicBezTo>
                  <a:pt x="3680341" y="138550"/>
                  <a:pt x="3646296" y="147794"/>
                  <a:pt x="3614057" y="152400"/>
                </a:cubicBezTo>
                <a:cubicBezTo>
                  <a:pt x="3375891" y="186425"/>
                  <a:pt x="3011149" y="171564"/>
                  <a:pt x="2852057" y="174172"/>
                </a:cubicBezTo>
                <a:cubicBezTo>
                  <a:pt x="2838862" y="176371"/>
                  <a:pt x="2774702" y="183573"/>
                  <a:pt x="2754086" y="195943"/>
                </a:cubicBezTo>
                <a:cubicBezTo>
                  <a:pt x="2739619" y="204623"/>
                  <a:pt x="2716901" y="237655"/>
                  <a:pt x="2710543" y="250372"/>
                </a:cubicBezTo>
                <a:cubicBezTo>
                  <a:pt x="2705411" y="260635"/>
                  <a:pt x="2706022" y="273482"/>
                  <a:pt x="2699657" y="283029"/>
                </a:cubicBezTo>
                <a:cubicBezTo>
                  <a:pt x="2691118" y="295838"/>
                  <a:pt x="2678689" y="305667"/>
                  <a:pt x="2667000" y="315686"/>
                </a:cubicBezTo>
                <a:cubicBezTo>
                  <a:pt x="2559704" y="407654"/>
                  <a:pt x="2676978" y="301171"/>
                  <a:pt x="2590800" y="370114"/>
                </a:cubicBezTo>
                <a:cubicBezTo>
                  <a:pt x="2582786" y="376525"/>
                  <a:pt x="2578209" y="387296"/>
                  <a:pt x="2569029" y="391886"/>
                </a:cubicBezTo>
                <a:cubicBezTo>
                  <a:pt x="2555648" y="398577"/>
                  <a:pt x="2539871" y="398662"/>
                  <a:pt x="2525486" y="402772"/>
                </a:cubicBezTo>
                <a:cubicBezTo>
                  <a:pt x="2514453" y="405924"/>
                  <a:pt x="2504010" y="411077"/>
                  <a:pt x="2492829" y="413657"/>
                </a:cubicBezTo>
                <a:cubicBezTo>
                  <a:pt x="2456772" y="421978"/>
                  <a:pt x="2383972" y="435429"/>
                  <a:pt x="2383972" y="435429"/>
                </a:cubicBezTo>
                <a:lnTo>
                  <a:pt x="1850572" y="424543"/>
                </a:lnTo>
                <a:cubicBezTo>
                  <a:pt x="1803307" y="422759"/>
                  <a:pt x="1760181" y="383526"/>
                  <a:pt x="1719943" y="370114"/>
                </a:cubicBezTo>
                <a:cubicBezTo>
                  <a:pt x="1669733" y="353378"/>
                  <a:pt x="1698538" y="361479"/>
                  <a:pt x="1632857" y="348343"/>
                </a:cubicBezTo>
                <a:lnTo>
                  <a:pt x="1578429" y="293914"/>
                </a:lnTo>
                <a:cubicBezTo>
                  <a:pt x="1567543" y="283028"/>
                  <a:pt x="1559541" y="268142"/>
                  <a:pt x="1545772" y="261257"/>
                </a:cubicBezTo>
                <a:cubicBezTo>
                  <a:pt x="1446984" y="211863"/>
                  <a:pt x="1485690" y="235717"/>
                  <a:pt x="1426029" y="195943"/>
                </a:cubicBezTo>
                <a:cubicBezTo>
                  <a:pt x="1400629" y="199572"/>
                  <a:pt x="1374170" y="198715"/>
                  <a:pt x="1349829" y="206829"/>
                </a:cubicBezTo>
                <a:cubicBezTo>
                  <a:pt x="1340092" y="210074"/>
                  <a:pt x="1335941" y="222030"/>
                  <a:pt x="1328057" y="228600"/>
                </a:cubicBezTo>
                <a:cubicBezTo>
                  <a:pt x="1320665" y="234760"/>
                  <a:pt x="1265993" y="275961"/>
                  <a:pt x="1251857" y="283029"/>
                </a:cubicBezTo>
                <a:cubicBezTo>
                  <a:pt x="1241594" y="288161"/>
                  <a:pt x="1230086" y="290286"/>
                  <a:pt x="1219200" y="293914"/>
                </a:cubicBezTo>
                <a:cubicBezTo>
                  <a:pt x="1211943" y="301171"/>
                  <a:pt x="1205640" y="309528"/>
                  <a:pt x="1197429" y="315686"/>
                </a:cubicBezTo>
                <a:cubicBezTo>
                  <a:pt x="1176496" y="331386"/>
                  <a:pt x="1132114" y="359229"/>
                  <a:pt x="1132114" y="359229"/>
                </a:cubicBezTo>
                <a:cubicBezTo>
                  <a:pt x="1026886" y="355600"/>
                  <a:pt x="921335" y="357335"/>
                  <a:pt x="816429" y="348343"/>
                </a:cubicBezTo>
                <a:cubicBezTo>
                  <a:pt x="793564" y="346383"/>
                  <a:pt x="772886" y="333829"/>
                  <a:pt x="751114" y="326572"/>
                </a:cubicBezTo>
                <a:cubicBezTo>
                  <a:pt x="693636" y="307413"/>
                  <a:pt x="728000" y="322048"/>
                  <a:pt x="653143" y="272143"/>
                </a:cubicBezTo>
                <a:cubicBezTo>
                  <a:pt x="653138" y="272140"/>
                  <a:pt x="587833" y="228604"/>
                  <a:pt x="587829" y="228600"/>
                </a:cubicBezTo>
                <a:cubicBezTo>
                  <a:pt x="566247" y="207018"/>
                  <a:pt x="541471" y="176549"/>
                  <a:pt x="511629" y="163286"/>
                </a:cubicBezTo>
                <a:cubicBezTo>
                  <a:pt x="490658" y="153965"/>
                  <a:pt x="468086" y="148771"/>
                  <a:pt x="446314" y="141514"/>
                </a:cubicBezTo>
                <a:lnTo>
                  <a:pt x="413657" y="130629"/>
                </a:lnTo>
                <a:cubicBezTo>
                  <a:pt x="260908" y="142378"/>
                  <a:pt x="269592" y="148488"/>
                  <a:pt x="108857" y="130629"/>
                </a:cubicBezTo>
                <a:cubicBezTo>
                  <a:pt x="97453" y="129362"/>
                  <a:pt x="87086" y="123372"/>
                  <a:pt x="76200" y="119743"/>
                </a:cubicBezTo>
                <a:cubicBezTo>
                  <a:pt x="68926" y="114288"/>
                  <a:pt x="20324" y="81044"/>
                  <a:pt x="10886" y="65314"/>
                </a:cubicBezTo>
                <a:cubicBezTo>
                  <a:pt x="4982" y="55475"/>
                  <a:pt x="3629" y="43543"/>
                  <a:pt x="0" y="32657"/>
                </a:cubicBezTo>
                <a:lnTo>
                  <a:pt x="10886" y="0"/>
                </a:lnTo>
              </a:path>
            </a:pathLst>
          </a:cu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0" y="5181600"/>
            <a:ext cx="2253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Partnership </a:t>
            </a:r>
            <a:endParaRPr lang="en-US" sz="2800" b="1" dirty="0"/>
          </a:p>
        </p:txBody>
      </p:sp>
      <p:pic>
        <p:nvPicPr>
          <p:cNvPr id="12" name="Picture 11" descr="OUTREACH300dp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768" y="0"/>
            <a:ext cx="1475232" cy="1463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3" grpId="0" animBg="1"/>
      <p:bldP spid="14" grpId="0" animBg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Outreach Program</a:t>
            </a:r>
            <a:br>
              <a:rPr lang="en-US" dirty="0" smtClean="0"/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Young Emirati Engineer (YEE) 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To attract, motivate, stimulate, and educate young students to become engineers</a:t>
            </a:r>
          </a:p>
          <a:p>
            <a:pPr lvl="1"/>
            <a:r>
              <a:rPr lang="en-US" sz="2400" dirty="0" smtClean="0"/>
              <a:t>Introduce engineering and technology principles and applications to secondary school classrooms.</a:t>
            </a:r>
          </a:p>
          <a:p>
            <a:pPr lvl="1"/>
            <a:r>
              <a:rPr lang="en-US" sz="2400" dirty="0" smtClean="0"/>
              <a:t>Prepare students for the challenges of a high tech society. </a:t>
            </a:r>
          </a:p>
          <a:p>
            <a:pPr lvl="1"/>
            <a:r>
              <a:rPr lang="en-US" sz="2400" dirty="0" smtClean="0"/>
              <a:t>Improve math and science education and align secondary school education systems to engineering education</a:t>
            </a:r>
          </a:p>
          <a:p>
            <a:pPr lvl="1"/>
            <a:r>
              <a:rPr lang="en-US" sz="2400" dirty="0" smtClean="0"/>
              <a:t>Attract girls to engineering 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5" name="Picture 4" descr="eng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19459" y="5478778"/>
            <a:ext cx="2524541" cy="137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Program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00200" y="2209800"/>
            <a:ext cx="1752600" cy="1524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Math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029200" y="1371600"/>
            <a:ext cx="1524000" cy="1447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Science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(Physics)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181600" y="5334000"/>
            <a:ext cx="1752600" cy="1524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Technology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6400" y="4876800"/>
            <a:ext cx="1828800" cy="1676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Engineering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429000" y="2743200"/>
            <a:ext cx="2590800" cy="2590800"/>
          </a:xfrm>
          <a:prstGeom prst="ellips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Quality Engineer </a:t>
            </a:r>
          </a:p>
        </p:txBody>
      </p:sp>
      <p:sp>
        <p:nvSpPr>
          <p:cNvPr id="9" name="Oval 8"/>
          <p:cNvSpPr/>
          <p:nvPr/>
        </p:nvSpPr>
        <p:spPr>
          <a:xfrm>
            <a:off x="6934200" y="3200400"/>
            <a:ext cx="1524000" cy="1447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English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path" presetSubtype="0" accel="50000" decel="5000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-3.33333E-6 2.22222E-6 L -0.3375 0.0111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9" presetClass="path" presetSubtype="0" accel="50000" decel="50000" fill="hold" grpId="1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-3.33333E-6 4.44444E-6 L -0.11666 0.2944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14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9" presetClass="path" presetSubtype="0" accel="50000" decel="5000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0 3.33333E-6 L 0.25417 0.1611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8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6" presetClass="path" presetSubtype="0" accel="50000" decel="5000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3.33333E-6 2.22222E-6 L 0.2375 -0.2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-125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56" presetClass="path" presetSubtype="0" accel="50000" decel="50000" fill="hold" grpId="1" nodeType="withEffect">
                                  <p:stCondLst>
                                    <p:cond delay="8500"/>
                                  </p:stCondLst>
                                  <p:childTnLst>
                                    <p:animMotion origin="layout" path="M 1.11022E-16 1.11111E-6 L -0.14583 -0.3111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-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9" grpId="0" animBg="1"/>
      <p:bldP spid="9" grpId="1" animBg="1"/>
      <p:bldP spid="9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Outreach Programs?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UAE – </a:t>
            </a:r>
            <a:r>
              <a:rPr lang="en-US" sz="2000" dirty="0" err="1" smtClean="0"/>
              <a:t>Masdar</a:t>
            </a:r>
            <a:r>
              <a:rPr lang="en-US" sz="2000" dirty="0" smtClean="0"/>
              <a:t> University </a:t>
            </a:r>
          </a:p>
          <a:p>
            <a:pPr lvl="1"/>
            <a:r>
              <a:rPr lang="en-US" sz="2000" dirty="0" smtClean="0"/>
              <a:t>Launched in Dec 2009</a:t>
            </a:r>
          </a:p>
          <a:p>
            <a:pPr lvl="1"/>
            <a:r>
              <a:rPr lang="en-US" sz="2000" dirty="0" smtClean="0"/>
              <a:t>Focuses on Energy</a:t>
            </a:r>
          </a:p>
          <a:p>
            <a:pPr lvl="1">
              <a:buNone/>
            </a:pPr>
            <a:r>
              <a:rPr lang="en-US" sz="2000" dirty="0" smtClean="0"/>
              <a:t> 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USA </a:t>
            </a:r>
          </a:p>
          <a:p>
            <a:pPr lvl="1"/>
            <a:r>
              <a:rPr lang="en-US" sz="2000" dirty="0" smtClean="0"/>
              <a:t>Project Lead The Way (PLTW) focuses on in Science, Technology, Engineering, and Mathematics (STEM) for high school. </a:t>
            </a:r>
          </a:p>
          <a:p>
            <a:pPr lvl="1">
              <a:buNone/>
            </a:pPr>
            <a:r>
              <a:rPr lang="en-US" sz="2000" dirty="0" smtClean="0"/>
              <a:t>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of the Outreach program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543800" y="4038600"/>
            <a:ext cx="1371600" cy="990600"/>
          </a:xfrm>
          <a:prstGeom prst="roundRect">
            <a:avLst/>
          </a:prstGeom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Students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91200" y="4038600"/>
            <a:ext cx="1524000" cy="990600"/>
          </a:xfrm>
          <a:prstGeom prst="roundRect">
            <a:avLst/>
          </a:prstGeom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Teachers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057400" y="4038600"/>
            <a:ext cx="1752600" cy="990600"/>
          </a:xfrm>
          <a:prstGeom prst="roundRect">
            <a:avLst/>
          </a:prstGeom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Technologies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52400" y="4038600"/>
            <a:ext cx="1600200" cy="990600"/>
          </a:xfrm>
          <a:prstGeom prst="roundRect">
            <a:avLst/>
          </a:prstGeom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Curriculum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2743200" y="2286000"/>
            <a:ext cx="4114800" cy="990600"/>
          </a:xfrm>
          <a:prstGeom prst="roundRect">
            <a:avLst/>
          </a:prstGeom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Outreach program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38600" y="4038600"/>
            <a:ext cx="1524000" cy="990600"/>
          </a:xfrm>
          <a:prstGeom prst="roundRect">
            <a:avLst/>
          </a:prstGeom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Partners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990600" y="3276600"/>
            <a:ext cx="7239000" cy="838200"/>
            <a:chOff x="990600" y="4343400"/>
            <a:chExt cx="7239000" cy="838200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4533900" y="4610100"/>
              <a:ext cx="533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876300" y="4991100"/>
              <a:ext cx="2286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V="1">
              <a:off x="4686300" y="4991100"/>
              <a:ext cx="2286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V="1">
              <a:off x="6438900" y="4991100"/>
              <a:ext cx="2286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8077200" y="50292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990600" y="4876800"/>
              <a:ext cx="7239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990600" y="1676400"/>
            <a:ext cx="7315200" cy="4572000"/>
          </a:xfrm>
          <a:prstGeom prst="roundRect">
            <a:avLst/>
          </a:prstGeom>
          <a:gradFill flip="none" rotWithShape="1">
            <a:gsLst>
              <a:gs pos="88000">
                <a:srgbClr val="D6B19C">
                  <a:alpha val="60000"/>
                </a:srgbClr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1"/>
            <a:tileRect/>
          </a:gradFill>
          <a:effectLst>
            <a:glow rad="101600">
              <a:schemeClr val="accent6">
                <a:alpha val="60000"/>
              </a:schemeClr>
            </a:glow>
            <a:reflection blurRad="6350" stA="50000" endA="300" endPos="38500" dist="50800" dir="5400000" sy="-100000" algn="bl" rotWithShape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Curriculum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Outreach program </a:t>
            </a:r>
            <a:br>
              <a:rPr lang="en-US" dirty="0" smtClean="0"/>
            </a:br>
            <a:r>
              <a:rPr lang="en-US" dirty="0" smtClean="0"/>
              <a:t>Curriculum Design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600" y="3657600"/>
            <a:ext cx="2209800" cy="1600200"/>
          </a:xfrm>
          <a:prstGeom prst="roundRect">
            <a:avLst/>
          </a:prstGeom>
          <a:noFill/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Communication skills</a:t>
            </a:r>
          </a:p>
          <a:p>
            <a:pPr algn="ctr"/>
            <a:r>
              <a:rPr lang="en-US" b="1" dirty="0" smtClean="0"/>
              <a:t>Reports, graphs tables,  equations</a:t>
            </a:r>
          </a:p>
          <a:p>
            <a:pPr algn="ctr"/>
            <a:r>
              <a:rPr lang="en-US" b="1" dirty="0" smtClean="0"/>
              <a:t>English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81400" y="3657600"/>
            <a:ext cx="2133600" cy="1600200"/>
          </a:xfrm>
          <a:prstGeom prst="roundRect">
            <a:avLst/>
          </a:prstGeom>
          <a:noFill/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Technologies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71600" y="2057400"/>
            <a:ext cx="2209800" cy="1600200"/>
          </a:xfrm>
          <a:prstGeom prst="roundRect">
            <a:avLst/>
          </a:prstGeom>
          <a:noFill/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Expectations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581400" y="2057400"/>
            <a:ext cx="2133600" cy="1600200"/>
          </a:xfrm>
          <a:prstGeom prst="roundRect">
            <a:avLst/>
          </a:prstGeom>
          <a:noFill/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Skills of research &amp; inquiry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715000" y="2057400"/>
            <a:ext cx="2133600" cy="1600200"/>
          </a:xfrm>
          <a:prstGeom prst="roundRect">
            <a:avLst/>
          </a:prstGeom>
          <a:noFill/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Society and environment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715000" y="3657600"/>
            <a:ext cx="2133600" cy="1600200"/>
          </a:xfrm>
          <a:prstGeom prst="roundRect">
            <a:avLst/>
          </a:prstGeom>
          <a:noFill/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sz="2000" b="1" dirty="0" smtClean="0"/>
              <a:t>Health &amp; safety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371600" y="2057400"/>
            <a:ext cx="2209800" cy="1600200"/>
          </a:xfrm>
          <a:prstGeom prst="roundRect">
            <a:avLst/>
          </a:prstGeom>
          <a:blipFill dpi="0" rotWithShape="1">
            <a:blip r:embed="rId2" cstate="print">
              <a:alphaModFix amt="76000"/>
            </a:blip>
            <a:srcRect/>
            <a:tile tx="0" ty="0" sx="100000" sy="100000" flip="none" algn="tl"/>
          </a:blipFill>
          <a:ln>
            <a:solidFill>
              <a:srgbClr val="000000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3581400" y="2057400"/>
            <a:ext cx="2133600" cy="1600200"/>
          </a:xfrm>
          <a:prstGeom prst="roundRect">
            <a:avLst/>
          </a:prstGeom>
          <a:blipFill dpi="0" rotWithShape="1">
            <a:blip r:embed="rId2" cstate="print">
              <a:alphaModFix amt="76000"/>
            </a:blip>
            <a:srcRect/>
            <a:tile tx="0" ty="0" sx="100000" sy="100000" flip="none" algn="tl"/>
          </a:blipFill>
          <a:ln>
            <a:solidFill>
              <a:srgbClr val="000000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5715000" y="2057400"/>
            <a:ext cx="2133600" cy="1600200"/>
          </a:xfrm>
          <a:prstGeom prst="roundRect">
            <a:avLst/>
          </a:prstGeom>
          <a:blipFill dpi="0" rotWithShape="1">
            <a:blip r:embed="rId2" cstate="print">
              <a:alphaModFix amt="76000"/>
            </a:blip>
            <a:srcRect/>
            <a:tile tx="0" ty="0" sx="100000" sy="100000" flip="none" algn="tl"/>
          </a:blipFill>
          <a:ln>
            <a:solidFill>
              <a:srgbClr val="000000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5715000" y="3657600"/>
            <a:ext cx="2133600" cy="1600200"/>
          </a:xfrm>
          <a:prstGeom prst="roundRect">
            <a:avLst/>
          </a:prstGeom>
          <a:blipFill dpi="0" rotWithShape="1">
            <a:blip r:embed="rId2" cstate="print">
              <a:alphaModFix amt="76000"/>
            </a:blip>
            <a:srcRect/>
            <a:tile tx="0" ty="0" sx="100000" sy="100000" flip="none" algn="tl"/>
          </a:blipFill>
          <a:ln>
            <a:solidFill>
              <a:srgbClr val="000000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3581400" y="3657600"/>
            <a:ext cx="2133600" cy="1600200"/>
          </a:xfrm>
          <a:prstGeom prst="roundRect">
            <a:avLst/>
          </a:prstGeom>
          <a:blipFill dpi="0" rotWithShape="1">
            <a:blip r:embed="rId2" cstate="print">
              <a:alphaModFix amt="76000"/>
            </a:blip>
            <a:srcRect/>
            <a:tile tx="0" ty="0" sx="100000" sy="100000" flip="none" algn="tl"/>
          </a:blipFill>
          <a:ln>
            <a:solidFill>
              <a:srgbClr val="000000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1371600" y="3657600"/>
            <a:ext cx="2209800" cy="1600200"/>
          </a:xfrm>
          <a:prstGeom prst="roundRect">
            <a:avLst/>
          </a:prstGeom>
          <a:blipFill dpi="0" rotWithShape="1">
            <a:blip r:embed="rId2" cstate="print">
              <a:alphaModFix amt="76000"/>
            </a:blip>
            <a:srcRect/>
            <a:tile tx="0" ty="0" sx="100000" sy="100000" flip="none" algn="tl"/>
          </a:blipFill>
          <a:ln>
            <a:solidFill>
              <a:srgbClr val="000000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Hexagon 33"/>
          <p:cNvSpPr/>
          <p:nvPr/>
        </p:nvSpPr>
        <p:spPr>
          <a:xfrm>
            <a:off x="152400" y="2133600"/>
            <a:ext cx="8991600" cy="2057400"/>
          </a:xfrm>
          <a:prstGeom prst="hexagon">
            <a:avLst/>
          </a:prstGeom>
          <a:gradFill flip="none" rotWithShape="1">
            <a:gsLst>
              <a:gs pos="0">
                <a:schemeClr val="accent1">
                  <a:tint val="30000"/>
                  <a:satMod val="250000"/>
                </a:schemeClr>
              </a:gs>
              <a:gs pos="72000">
                <a:schemeClr val="accent1">
                  <a:tint val="75000"/>
                  <a:satMod val="210000"/>
                </a:schemeClr>
              </a:gs>
              <a:gs pos="100000">
                <a:schemeClr val="accent1">
                  <a:tint val="85000"/>
                  <a:satMod val="210000"/>
                </a:schemeClr>
              </a:gs>
            </a:gsLst>
            <a:lin ang="16200000" scaled="1"/>
            <a:tileRect/>
          </a:gradFill>
          <a:effectLst>
            <a:outerShdw blurRad="76200" dist="50800" dir="5400000" rotWithShape="0">
              <a:srgbClr val="4E3B30">
                <a:alpha val="60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    Project Based learning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 </a:t>
            </a:r>
          </a:p>
        </p:txBody>
      </p:sp>
      <p:sp>
        <p:nvSpPr>
          <p:cNvPr id="29" name="Hexagon 28"/>
          <p:cNvSpPr/>
          <p:nvPr/>
        </p:nvSpPr>
        <p:spPr>
          <a:xfrm>
            <a:off x="152400" y="4191000"/>
            <a:ext cx="8991600" cy="2057400"/>
          </a:xfrm>
          <a:prstGeom prst="hexagon">
            <a:avLst/>
          </a:prstGeom>
          <a:gradFill flip="none" rotWithShape="1">
            <a:gsLst>
              <a:gs pos="0">
                <a:schemeClr val="accent1">
                  <a:tint val="30000"/>
                  <a:satMod val="250000"/>
                </a:schemeClr>
              </a:gs>
              <a:gs pos="72000">
                <a:schemeClr val="accent1">
                  <a:tint val="75000"/>
                  <a:satMod val="210000"/>
                </a:schemeClr>
              </a:gs>
              <a:gs pos="100000">
                <a:schemeClr val="accent1">
                  <a:tint val="85000"/>
                  <a:satMod val="210000"/>
                </a:schemeClr>
              </a:gs>
            </a:gsLst>
            <a:lin ang="5400000" scaled="1"/>
            <a:tileRect/>
          </a:gradFill>
          <a:effectLst>
            <a:outerShdw blurRad="76200" dist="50800" dir="5400000" rotWithShape="0">
              <a:srgbClr val="4E3B30">
                <a:alpha val="60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r>
              <a:rPr lang="en-US" sz="2400" b="1" dirty="0" smtClean="0"/>
              <a:t>Teachable by high school students 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Outreach program </a:t>
            </a:r>
            <a:br>
              <a:rPr lang="en-US" dirty="0" smtClean="0"/>
            </a:br>
            <a:r>
              <a:rPr lang="en-US" dirty="0" smtClean="0"/>
              <a:t>Curriculum Characteristics</a:t>
            </a:r>
            <a:endParaRPr lang="en-US" dirty="0"/>
          </a:p>
        </p:txBody>
      </p:sp>
      <p:sp>
        <p:nvSpPr>
          <p:cNvPr id="22" name="Hexagon 21"/>
          <p:cNvSpPr/>
          <p:nvPr/>
        </p:nvSpPr>
        <p:spPr>
          <a:xfrm>
            <a:off x="609600" y="3810000"/>
            <a:ext cx="1905000" cy="1676400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Rigorous, Relevant  </a:t>
            </a:r>
            <a:endParaRPr lang="en-US" dirty="0"/>
          </a:p>
        </p:txBody>
      </p:sp>
      <p:sp>
        <p:nvSpPr>
          <p:cNvPr id="30" name="Hexagon 29"/>
          <p:cNvSpPr/>
          <p:nvPr/>
        </p:nvSpPr>
        <p:spPr>
          <a:xfrm>
            <a:off x="3695700" y="3886200"/>
            <a:ext cx="1905000" cy="1676400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Demo  Classes </a:t>
            </a:r>
            <a:endParaRPr lang="en-US" dirty="0"/>
          </a:p>
        </p:txBody>
      </p:sp>
      <p:sp>
        <p:nvSpPr>
          <p:cNvPr id="31" name="Hexagon 30"/>
          <p:cNvSpPr/>
          <p:nvPr/>
        </p:nvSpPr>
        <p:spPr>
          <a:xfrm>
            <a:off x="5257800" y="3048000"/>
            <a:ext cx="1905000" cy="1676400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dirty="0" smtClean="0"/>
              <a:t>Hands on inquiry</a:t>
            </a:r>
          </a:p>
        </p:txBody>
      </p:sp>
      <p:sp>
        <p:nvSpPr>
          <p:cNvPr id="32" name="Hexagon 31"/>
          <p:cNvSpPr/>
          <p:nvPr/>
        </p:nvSpPr>
        <p:spPr>
          <a:xfrm>
            <a:off x="6781800" y="3962400"/>
            <a:ext cx="1905000" cy="1676400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Practical exercises,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3" name="Hexagon 32"/>
          <p:cNvSpPr/>
          <p:nvPr/>
        </p:nvSpPr>
        <p:spPr>
          <a:xfrm>
            <a:off x="2152650" y="2971800"/>
            <a:ext cx="1905000" cy="1676400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Interactive engineering </a:t>
            </a:r>
            <a:endParaRPr lang="en-US" dirty="0"/>
          </a:p>
        </p:txBody>
      </p:sp>
      <p:pic>
        <p:nvPicPr>
          <p:cNvPr id="35" name="Picture 34" descr="outrea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0"/>
            <a:ext cx="1524000" cy="1073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9" grpId="0" animBg="1"/>
      <p:bldP spid="22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program - Curriculum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Engineers are Problem Solvers</a:t>
            </a:r>
          </a:p>
          <a:p>
            <a:r>
              <a:rPr lang="en-US" sz="2800" dirty="0" smtClean="0"/>
              <a:t>Emphasis on Scientific Investigation, Enquiry &amp; Critical Thinking </a:t>
            </a:r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600200" y="4305300"/>
            <a:ext cx="18288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Formulating questions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86200" y="3048000"/>
            <a:ext cx="18288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Researching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72200" y="4305300"/>
            <a:ext cx="18288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Analyzing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86200" y="5867400"/>
            <a:ext cx="18288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Communication skills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>
            <a:off x="2514600" y="3276600"/>
            <a:ext cx="838200" cy="685800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5400000">
            <a:off x="6324600" y="3276600"/>
            <a:ext cx="762000" cy="762000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flipH="1" flipV="1">
            <a:off x="6172200" y="5638800"/>
            <a:ext cx="990600" cy="762000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rot="16200000">
            <a:off x="2381250" y="5695950"/>
            <a:ext cx="876300" cy="762000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program - Curriculum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057400"/>
            <a:ext cx="5871512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hape 8"/>
          <p:cNvCxnSpPr/>
          <p:nvPr/>
        </p:nvCxnSpPr>
        <p:spPr>
          <a:xfrm rot="16200000" flipH="1">
            <a:off x="1419225" y="1876425"/>
            <a:ext cx="609600" cy="1123950"/>
          </a:xfrm>
          <a:prstGeom prst="bentConnector2">
            <a:avLst/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457200" y="1600200"/>
            <a:ext cx="13716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Story Line</a:t>
            </a:r>
            <a:endParaRPr lang="en-US" dirty="0"/>
          </a:p>
        </p:txBody>
      </p:sp>
      <p:cxnSp>
        <p:nvCxnSpPr>
          <p:cNvPr id="11" name="Shape 10"/>
          <p:cNvCxnSpPr>
            <a:stCxn id="12" idx="2"/>
          </p:cNvCxnSpPr>
          <p:nvPr/>
        </p:nvCxnSpPr>
        <p:spPr>
          <a:xfrm rot="16200000" flipH="1">
            <a:off x="1628775" y="3209925"/>
            <a:ext cx="228600" cy="1276350"/>
          </a:xfrm>
          <a:prstGeom prst="bentConnector2">
            <a:avLst/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81000" y="2971800"/>
            <a:ext cx="14478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Society &amp; Environment  </a:t>
            </a:r>
            <a:endParaRPr lang="en-US" dirty="0"/>
          </a:p>
        </p:txBody>
      </p:sp>
      <p:cxnSp>
        <p:nvCxnSpPr>
          <p:cNvPr id="17" name="Shape 16"/>
          <p:cNvCxnSpPr/>
          <p:nvPr/>
        </p:nvCxnSpPr>
        <p:spPr>
          <a:xfrm rot="16200000" flipH="1">
            <a:off x="1762125" y="4810125"/>
            <a:ext cx="228600" cy="1581150"/>
          </a:xfrm>
          <a:prstGeom prst="bentConnector2">
            <a:avLst/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6200" y="4876800"/>
            <a:ext cx="17907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Communication</a:t>
            </a:r>
            <a:endParaRPr lang="en-US" dirty="0"/>
          </a:p>
        </p:txBody>
      </p:sp>
      <p:cxnSp>
        <p:nvCxnSpPr>
          <p:cNvPr id="24" name="Shape 23"/>
          <p:cNvCxnSpPr/>
          <p:nvPr/>
        </p:nvCxnSpPr>
        <p:spPr>
          <a:xfrm rot="10800000" flipV="1">
            <a:off x="6477000" y="3352800"/>
            <a:ext cx="1828800" cy="533400"/>
          </a:xfrm>
          <a:prstGeom prst="bentConnector3">
            <a:avLst>
              <a:gd name="adj1" fmla="val -705"/>
            </a:avLst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/>
          <p:nvPr/>
        </p:nvCxnSpPr>
        <p:spPr>
          <a:xfrm rot="5400000">
            <a:off x="7505700" y="4229100"/>
            <a:ext cx="533400" cy="1066800"/>
          </a:xfrm>
          <a:prstGeom prst="bentConnector2">
            <a:avLst/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7581900" y="2971800"/>
            <a:ext cx="13716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7581900" y="4267200"/>
            <a:ext cx="13716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Analysis</a:t>
            </a:r>
            <a:endParaRPr lang="en-US" dirty="0"/>
          </a:p>
        </p:txBody>
      </p:sp>
      <p:cxnSp>
        <p:nvCxnSpPr>
          <p:cNvPr id="45" name="Shape 44"/>
          <p:cNvCxnSpPr/>
          <p:nvPr/>
        </p:nvCxnSpPr>
        <p:spPr>
          <a:xfrm rot="10800000" flipV="1">
            <a:off x="7467600" y="2133600"/>
            <a:ext cx="838200" cy="533400"/>
          </a:xfrm>
          <a:prstGeom prst="bentConnector3">
            <a:avLst>
              <a:gd name="adj1" fmla="val -704"/>
            </a:avLst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7581900" y="1828800"/>
            <a:ext cx="13716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 rot="10800000">
            <a:off x="6934200" y="5715000"/>
            <a:ext cx="990600" cy="0"/>
          </a:xfrm>
          <a:prstGeom prst="line">
            <a:avLst/>
          </a:prstGeom>
          <a:ln w="2857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7581900" y="5334000"/>
            <a:ext cx="13716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8" grpId="0" animBg="1"/>
      <p:bldP spid="33" grpId="0" animBg="1"/>
      <p:bldP spid="34" grpId="0" animBg="1"/>
      <p:bldP spid="23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program - Curriculum </a:t>
            </a:r>
            <a:endParaRPr lang="en-US" dirty="0"/>
          </a:p>
        </p:txBody>
      </p:sp>
      <p:pic>
        <p:nvPicPr>
          <p:cNvPr id="4" name="Content Placeholder 3" descr="solar_cells_panels_pv_array_monocrystali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3581400"/>
            <a:ext cx="1499616" cy="1264920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" name="Rounded Rectangle 4"/>
          <p:cNvSpPr/>
          <p:nvPr/>
        </p:nvSpPr>
        <p:spPr>
          <a:xfrm>
            <a:off x="914400" y="3124200"/>
            <a:ext cx="1828800" cy="1676400"/>
          </a:xfrm>
          <a:prstGeom prst="roundRect">
            <a:avLst/>
          </a:prstGeom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Formulating questions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2057400"/>
            <a:ext cx="5867400" cy="609600"/>
          </a:xfrm>
          <a:prstGeom prst="roundRect">
            <a:avLst/>
          </a:prstGeom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management,  Practical experience, Researching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19800" y="3810000"/>
            <a:ext cx="1828800" cy="914400"/>
          </a:xfrm>
          <a:prstGeom prst="roundRect">
            <a:avLst/>
          </a:prstGeom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Analysis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95600" y="5486400"/>
            <a:ext cx="3352800" cy="914400"/>
          </a:xfrm>
          <a:prstGeom prst="roundRect">
            <a:avLst/>
          </a:prstGeom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Design Skills Team work,  Comm. skills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Developing the scientific attitude of Inquiry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critical thinking  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191000" y="28956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flipV="1">
            <a:off x="4191000" y="48768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6200000">
            <a:off x="2895600" y="38862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6200000" flipV="1">
            <a:off x="5334000" y="39624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Current Status </a:t>
            </a:r>
          </a:p>
          <a:p>
            <a:r>
              <a:rPr lang="en-US" dirty="0" smtClean="0"/>
              <a:t>Reasons </a:t>
            </a:r>
          </a:p>
          <a:p>
            <a:r>
              <a:rPr lang="en-US" dirty="0" smtClean="0"/>
              <a:t>Change and Motivation </a:t>
            </a:r>
          </a:p>
          <a:p>
            <a:r>
              <a:rPr lang="en-US" dirty="0" smtClean="0"/>
              <a:t>Proposal for change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Future outlook </a:t>
            </a:r>
            <a:endParaRPr lang="en-US" dirty="0"/>
          </a:p>
        </p:txBody>
      </p:sp>
      <p:pic>
        <p:nvPicPr>
          <p:cNvPr id="4" name="Picture 3" descr="engineer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0"/>
            <a:ext cx="1828800" cy="1865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program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04800" y="2286000"/>
            <a:ext cx="2819400" cy="3657600"/>
            <a:chOff x="304800" y="2286000"/>
            <a:chExt cx="2819400" cy="3657600"/>
          </a:xfrm>
        </p:grpSpPr>
        <p:sp>
          <p:nvSpPr>
            <p:cNvPr id="4" name="Rounded Rectangle 3"/>
            <p:cNvSpPr/>
            <p:nvPr/>
          </p:nvSpPr>
          <p:spPr>
            <a:xfrm>
              <a:off x="304800" y="2286000"/>
              <a:ext cx="2819400" cy="1752600"/>
            </a:xfrm>
            <a:prstGeom prst="roundRect">
              <a:avLst/>
            </a:prstGeom>
            <a:effectLst>
              <a:outerShdw blurRad="76200" dist="50800" dir="5400000" rotWithShape="0">
                <a:srgbClr val="4E3B30">
                  <a:alpha val="60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2800" b="1" dirty="0" smtClean="0"/>
                <a:t>Teachers</a:t>
              </a:r>
              <a:endParaRPr lang="en-US" sz="2800" b="1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04800" y="2971800"/>
              <a:ext cx="2819400" cy="2971800"/>
            </a:xfrm>
            <a:prstGeom prst="roundRect">
              <a:avLst/>
            </a:prstGeom>
            <a:effectLst>
              <a:outerShdw blurRad="76200" dist="50800" dir="5400000" rotWithShape="0">
                <a:srgbClr val="4E3B30">
                  <a:alpha val="60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>
                <a:buFont typeface="Arial" pitchFamily="34" charset="0"/>
                <a:buChar char="•"/>
              </a:pPr>
              <a:r>
                <a:rPr lang="en-US" sz="2000" b="1" dirty="0" smtClean="0"/>
                <a:t>Train teachers</a:t>
              </a:r>
            </a:p>
            <a:p>
              <a:pPr>
                <a:buFont typeface="Arial" pitchFamily="34" charset="0"/>
                <a:buChar char="•"/>
              </a:pPr>
              <a:endParaRPr lang="en-US" sz="2000" b="1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2000" b="1" dirty="0" smtClean="0"/>
                <a:t>Engage Teachers</a:t>
              </a:r>
            </a:p>
            <a:p>
              <a:pPr>
                <a:buFont typeface="Arial" pitchFamily="34" charset="0"/>
                <a:buChar char="•"/>
              </a:pPr>
              <a:endParaRPr lang="en-US" sz="2000" b="1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2000" b="1" dirty="0" smtClean="0"/>
                <a:t>Support teachers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05200" y="2286000"/>
            <a:ext cx="2286000" cy="3657600"/>
            <a:chOff x="3505200" y="2286000"/>
            <a:chExt cx="2286000" cy="3657600"/>
          </a:xfrm>
        </p:grpSpPr>
        <p:sp>
          <p:nvSpPr>
            <p:cNvPr id="10" name="Rounded Rectangle 9"/>
            <p:cNvSpPr/>
            <p:nvPr/>
          </p:nvSpPr>
          <p:spPr>
            <a:xfrm>
              <a:off x="3505200" y="2286000"/>
              <a:ext cx="2286000" cy="2057400"/>
            </a:xfrm>
            <a:prstGeom prst="roundRect">
              <a:avLst/>
            </a:prstGeom>
            <a:effectLst>
              <a:outerShdw blurRad="76200" dist="50800" dir="5400000" rotWithShape="0">
                <a:srgbClr val="4E3B30">
                  <a:alpha val="60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2800" b="1" dirty="0" smtClean="0"/>
                <a:t>Students</a:t>
              </a:r>
              <a:endParaRPr lang="en-US" sz="2800" b="1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505200" y="2971800"/>
              <a:ext cx="2286000" cy="2971800"/>
            </a:xfrm>
            <a:prstGeom prst="roundRect">
              <a:avLst/>
            </a:prstGeom>
            <a:effectLst>
              <a:outerShdw blurRad="76200" dist="50800" dir="5400000" rotWithShape="0">
                <a:srgbClr val="4E3B30">
                  <a:alpha val="60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>
                <a:buFont typeface="Arial" pitchFamily="34" charset="0"/>
                <a:buChar char="•"/>
              </a:pPr>
              <a:r>
                <a:rPr lang="en-US" sz="2000" b="1" dirty="0" smtClean="0"/>
                <a:t>Motivate</a:t>
              </a:r>
              <a:r>
                <a:rPr lang="en-US" sz="2000" dirty="0" smtClean="0"/>
                <a:t>  students with interest</a:t>
              </a:r>
            </a:p>
            <a:p>
              <a:pPr>
                <a:buFont typeface="Arial" pitchFamily="34" charset="0"/>
                <a:buChar char="•"/>
              </a:pPr>
              <a:endParaRPr lang="en-US" sz="20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2000" b="1" dirty="0" smtClean="0"/>
                <a:t>Attract</a:t>
              </a:r>
              <a:r>
                <a:rPr lang="en-US" sz="2000" dirty="0" smtClean="0"/>
                <a:t> undecided students  </a:t>
              </a:r>
            </a:p>
            <a:p>
              <a:pPr>
                <a:buFont typeface="Arial" pitchFamily="34" charset="0"/>
                <a:buChar char="•"/>
              </a:pPr>
              <a:endParaRPr lang="en-US" sz="2000" dirty="0" smtClean="0"/>
            </a:p>
            <a:p>
              <a:pPr>
                <a:buFont typeface="Arial" pitchFamily="34" charset="0"/>
                <a:buChar char="•"/>
              </a:pPr>
              <a:endParaRPr lang="en-US" sz="2000" b="1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77000" y="2286000"/>
            <a:ext cx="2438400" cy="3657600"/>
            <a:chOff x="6477000" y="2286000"/>
            <a:chExt cx="2438400" cy="3657600"/>
          </a:xfrm>
        </p:grpSpPr>
        <p:sp>
          <p:nvSpPr>
            <p:cNvPr id="12" name="Rounded Rectangle 11"/>
            <p:cNvSpPr/>
            <p:nvPr/>
          </p:nvSpPr>
          <p:spPr>
            <a:xfrm>
              <a:off x="6477000" y="2286000"/>
              <a:ext cx="2362200" cy="2133600"/>
            </a:xfrm>
            <a:prstGeom prst="roundRect">
              <a:avLst/>
            </a:prstGeom>
            <a:effectLst>
              <a:outerShdw blurRad="76200" dist="50800" dir="5400000" rotWithShape="0">
                <a:srgbClr val="4E3B30">
                  <a:alpha val="60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2800" b="1" dirty="0" smtClean="0"/>
                <a:t>Partners</a:t>
              </a:r>
              <a:endParaRPr lang="en-US" sz="2800" b="1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477000" y="2971800"/>
              <a:ext cx="2438400" cy="2971800"/>
            </a:xfrm>
            <a:prstGeom prst="roundRect">
              <a:avLst/>
            </a:prstGeom>
            <a:effectLst>
              <a:outerShdw blurRad="76200" dist="50800" dir="5400000" rotWithShape="0">
                <a:srgbClr val="4E3B30">
                  <a:alpha val="60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>
                <a:buFont typeface="Arial" pitchFamily="34" charset="0"/>
                <a:buChar char="•"/>
              </a:pPr>
              <a:r>
                <a:rPr lang="en-US" sz="2000" b="1" dirty="0" smtClean="0"/>
                <a:t>Resource</a:t>
              </a:r>
              <a:r>
                <a:rPr lang="en-US" sz="2000" dirty="0" smtClean="0"/>
                <a:t> for schools &amp; students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000" dirty="0" smtClean="0"/>
                <a:t>Visits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000" dirty="0" smtClean="0"/>
                <a:t>Motivational talks </a:t>
              </a:r>
            </a:p>
            <a:p>
              <a:pPr algn="ctr"/>
              <a:endParaRPr lang="en-US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Engineering to High School</a:t>
            </a:r>
          </a:p>
          <a:p>
            <a:r>
              <a:rPr lang="en-US" dirty="0" smtClean="0"/>
              <a:t>Suggested Outreach Program </a:t>
            </a:r>
          </a:p>
          <a:p>
            <a:r>
              <a:rPr lang="en-US" dirty="0" smtClean="0"/>
              <a:t>Focus on Project Based learning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1910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Young Emirati Engineer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Outlook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 Engineering Curriculum in High Schools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pic>
        <p:nvPicPr>
          <p:cNvPr id="5" name="Picture 4" descr="Leonardo_da_Vinci-_Vitruvian_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1544" y="1"/>
            <a:ext cx="1362456" cy="1905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en-US" sz="2800" i="1" dirty="0" smtClean="0"/>
          </a:p>
          <a:p>
            <a:pPr algn="just">
              <a:buNone/>
            </a:pPr>
            <a:endParaRPr lang="en-US" sz="2800" i="1" dirty="0" smtClean="0"/>
          </a:p>
          <a:p>
            <a:pPr algn="just">
              <a:buNone/>
            </a:pPr>
            <a:r>
              <a:rPr lang="en-US" sz="2800" i="1" dirty="0" smtClean="0"/>
              <a:t>“ Engineering is the profession in which a knowledge of the </a:t>
            </a:r>
            <a:r>
              <a:rPr lang="en-US" sz="2800" i="1" u="sng" dirty="0" smtClean="0"/>
              <a:t>mathematical</a:t>
            </a:r>
            <a:r>
              <a:rPr lang="en-US" sz="2800" i="1" dirty="0" smtClean="0"/>
              <a:t> and </a:t>
            </a:r>
            <a:r>
              <a:rPr lang="en-US" sz="2800" i="1" u="sng" dirty="0" smtClean="0"/>
              <a:t>natural</a:t>
            </a:r>
            <a:r>
              <a:rPr lang="en-US" sz="2800" i="1" dirty="0" smtClean="0"/>
              <a:t> </a:t>
            </a:r>
            <a:r>
              <a:rPr lang="en-US" sz="2800" i="1" u="sng" dirty="0" smtClean="0"/>
              <a:t>sciences</a:t>
            </a:r>
            <a:r>
              <a:rPr lang="en-US" sz="2800" i="1" dirty="0" smtClean="0"/>
              <a:t> gained by </a:t>
            </a:r>
            <a:r>
              <a:rPr lang="en-US" sz="2800" b="1" i="1" dirty="0" smtClean="0"/>
              <a:t>study, experience, and practice </a:t>
            </a:r>
            <a:r>
              <a:rPr lang="en-US" sz="2800" i="1" dirty="0" smtClean="0"/>
              <a:t>is applied with </a:t>
            </a:r>
            <a:r>
              <a:rPr lang="en-US" sz="2800" b="1" i="1" dirty="0" smtClean="0"/>
              <a:t>judgment</a:t>
            </a:r>
            <a:r>
              <a:rPr lang="en-US" sz="2800" i="1" dirty="0" smtClean="0"/>
              <a:t> to develop ways to utilize, </a:t>
            </a:r>
            <a:r>
              <a:rPr lang="en-US" sz="2800" b="1" i="1" dirty="0" smtClean="0"/>
              <a:t>economically</a:t>
            </a:r>
            <a:r>
              <a:rPr lang="en-US" sz="2800" i="1" dirty="0" smtClean="0"/>
              <a:t>, the materials and forces of nature for the benefit of mankind ”</a:t>
            </a:r>
          </a:p>
          <a:p>
            <a:pPr algn="just">
              <a:buNone/>
            </a:pPr>
            <a:endParaRPr lang="en-US" i="1" dirty="0" smtClean="0"/>
          </a:p>
          <a:p>
            <a:pPr algn="just">
              <a:buNone/>
            </a:pPr>
            <a:endParaRPr lang="en-US" i="1" dirty="0" smtClean="0"/>
          </a:p>
          <a:p>
            <a:pPr algn="just">
              <a:buNone/>
            </a:pPr>
            <a:endParaRPr lang="en-US" i="1" dirty="0" smtClean="0"/>
          </a:p>
          <a:p>
            <a:pPr algn="r">
              <a:buNone/>
            </a:pPr>
            <a:r>
              <a:rPr lang="en-US" sz="1600" i="1" dirty="0" smtClean="0"/>
              <a:t>Accreditation Board for Engineering and Technology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11" name="Chevron 10"/>
          <p:cNvSpPr/>
          <p:nvPr/>
        </p:nvSpPr>
        <p:spPr>
          <a:xfrm>
            <a:off x="1828800" y="5029200"/>
            <a:ext cx="2133600" cy="1143000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Study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3581400" y="5029200"/>
            <a:ext cx="2590800" cy="1143000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Experience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5791200" y="5029200"/>
            <a:ext cx="2286000" cy="1143000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Practice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9000" r="-7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Recent Technology Development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Increase of Science &amp; Technology job market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Global decline of engineering students 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Level of students in Math &amp; Science</a:t>
            </a:r>
          </a:p>
          <a:p>
            <a:r>
              <a:rPr lang="en-US" sz="2800" dirty="0" smtClean="0"/>
              <a:t>Quality engineers </a:t>
            </a:r>
          </a:p>
          <a:p>
            <a:pPr lvl="1"/>
            <a:r>
              <a:rPr lang="en-US" sz="2400" dirty="0" smtClean="0"/>
              <a:t>Problem-solving skills</a:t>
            </a:r>
          </a:p>
          <a:p>
            <a:pPr lvl="1"/>
            <a:r>
              <a:rPr lang="en-US" sz="2400" dirty="0" smtClean="0"/>
              <a:t>Critical thinking  </a:t>
            </a:r>
          </a:p>
          <a:p>
            <a:pPr lvl="1"/>
            <a:r>
              <a:rPr lang="en-US" sz="2400" dirty="0" smtClean="0"/>
              <a:t>Innovators, </a:t>
            </a:r>
          </a:p>
          <a:p>
            <a:pPr lvl="1"/>
            <a:r>
              <a:rPr lang="en-US" sz="2400" dirty="0" smtClean="0"/>
              <a:t>Inventors  </a:t>
            </a:r>
          </a:p>
          <a:p>
            <a:pPr>
              <a:lnSpc>
                <a:spcPct val="150000"/>
              </a:lnSpc>
              <a:buNone/>
            </a:pPr>
            <a:endParaRPr lang="en-US" sz="2800" dirty="0"/>
          </a:p>
        </p:txBody>
      </p:sp>
      <p:pic>
        <p:nvPicPr>
          <p:cNvPr id="5" name="Picture 4" descr="Linz Status Quo_Weber Nag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017" y="5715000"/>
            <a:ext cx="1714984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Status – </a:t>
            </a:r>
            <a:br>
              <a:rPr lang="en-US" dirty="0" smtClean="0"/>
            </a:br>
            <a:r>
              <a:rPr lang="en-US" sz="4400" dirty="0" smtClean="0"/>
              <a:t>Engineering Graduates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0" y="6211669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UNESCO</a:t>
            </a:r>
          </a:p>
          <a:p>
            <a:r>
              <a:rPr lang="en-US" i="1" dirty="0" smtClean="0"/>
              <a:t> http://stats.uis.unesco.org/unesco/TableViewer/tableView.aspx</a:t>
            </a:r>
            <a:endParaRPr lang="en-US" i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35608" y="4495800"/>
            <a:ext cx="7498080" cy="1752600"/>
          </a:xfrm>
        </p:spPr>
        <p:txBody>
          <a:bodyPr/>
          <a:lstStyle/>
          <a:p>
            <a:r>
              <a:rPr lang="en-US" dirty="0" smtClean="0"/>
              <a:t>Low Engineering Graduates </a:t>
            </a:r>
          </a:p>
          <a:p>
            <a:r>
              <a:rPr lang="en-US" dirty="0" smtClean="0"/>
              <a:t>Low Female Engineering Graduates </a:t>
            </a:r>
            <a:endParaRPr lang="en-US" dirty="0"/>
          </a:p>
        </p:txBody>
      </p:sp>
      <p:pic>
        <p:nvPicPr>
          <p:cNvPr id="9" name="Content Placeholder 6" descr="stat engineering educ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981200"/>
            <a:ext cx="6708311" cy="2163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Status – </a:t>
            </a:r>
            <a:br>
              <a:rPr lang="en-US" dirty="0" smtClean="0"/>
            </a:br>
            <a:r>
              <a:rPr lang="en-US" dirty="0" smtClean="0"/>
              <a:t>HCT Eng. enrollment </a:t>
            </a:r>
            <a:r>
              <a:rPr lang="en-US" sz="4400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4267200"/>
            <a:ext cx="7498080" cy="1981200"/>
          </a:xfrm>
        </p:spPr>
        <p:txBody>
          <a:bodyPr/>
          <a:lstStyle/>
          <a:p>
            <a:r>
              <a:rPr lang="en-US" dirty="0" smtClean="0"/>
              <a:t>Slow increase in HCT Engineering Enrollment compared to business</a:t>
            </a:r>
            <a:endParaRPr lang="en-US" dirty="0"/>
          </a:p>
        </p:txBody>
      </p:sp>
      <p:pic>
        <p:nvPicPr>
          <p:cNvPr id="8" name="Content Placeholder 4" descr="HCT by enrollem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752600"/>
            <a:ext cx="6870302" cy="2096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Status – Female Graduates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35608" y="4495800"/>
            <a:ext cx="7498080" cy="1752600"/>
          </a:xfrm>
        </p:spPr>
        <p:txBody>
          <a:bodyPr/>
          <a:lstStyle/>
          <a:p>
            <a:r>
              <a:rPr lang="en-US" dirty="0" smtClean="0"/>
              <a:t>HCT Engineering Female Graduates</a:t>
            </a:r>
            <a:endParaRPr lang="en-US" dirty="0"/>
          </a:p>
        </p:txBody>
      </p:sp>
      <p:pic>
        <p:nvPicPr>
          <p:cNvPr id="9" name="Picture 8" descr="HCT by division Grad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133600"/>
            <a:ext cx="7599176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Conjectured Reasons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48600" cy="480060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High school preparation in Math and Physics  </a:t>
            </a:r>
          </a:p>
          <a:p>
            <a:pPr lvl="0"/>
            <a:r>
              <a:rPr lang="en-US" sz="2400" dirty="0" smtClean="0"/>
              <a:t>Lack of exposure to engineering </a:t>
            </a:r>
          </a:p>
          <a:p>
            <a:pPr lvl="0"/>
            <a:r>
              <a:rPr lang="en-US" sz="2400" dirty="0" smtClean="0"/>
              <a:t>Lack of understanding of what engineers do.</a:t>
            </a:r>
          </a:p>
          <a:p>
            <a:r>
              <a:rPr lang="en-US" sz="2400" dirty="0" smtClean="0"/>
              <a:t>Lack of understanding of the impact of engineering on society</a:t>
            </a:r>
          </a:p>
          <a:p>
            <a:r>
              <a:rPr lang="en-US" sz="2400" dirty="0" smtClean="0"/>
              <a:t>Unaware of career opportunities in engineering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i="1" dirty="0" smtClean="0"/>
              <a:t>Engineers are rarely represented in TV shows or movies (exception:  Ben Affleck in Paycheck)</a:t>
            </a:r>
            <a:r>
              <a:rPr lang="en-US" sz="2400" i="1" dirty="0" smtClean="0">
                <a:sym typeface="Wingdings" pitchFamily="2" charset="2"/>
              </a:rPr>
              <a:t>!</a:t>
            </a:r>
            <a:endParaRPr lang="en-US" sz="2400" i="1" dirty="0" smtClean="0"/>
          </a:p>
          <a:p>
            <a:endParaRPr lang="en-US" sz="2400" dirty="0"/>
          </a:p>
        </p:txBody>
      </p:sp>
      <p:pic>
        <p:nvPicPr>
          <p:cNvPr id="4" name="Picture 3" descr="2529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93870" y="5791199"/>
            <a:ext cx="750130" cy="1066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7498080" cy="4800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Will the introduction of Engineering and Technology principles and applications at an early stage e.g. secondary school help change the current status?</a:t>
            </a:r>
            <a:endParaRPr lang="en-US" dirty="0"/>
          </a:p>
        </p:txBody>
      </p:sp>
      <p:pic>
        <p:nvPicPr>
          <p:cNvPr id="4" name="Picture 3" descr="cha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4646" y="4889500"/>
            <a:ext cx="2859354" cy="196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6871</TotalTime>
  <Words>559</Words>
  <Application>Microsoft Office PowerPoint</Application>
  <PresentationFormat>On-screen Show (4:3)</PresentationFormat>
  <Paragraphs>174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Engineering/Technology Curriculum Development for High School </vt:lpstr>
      <vt:lpstr>Presentation Outline </vt:lpstr>
      <vt:lpstr>Introduction </vt:lpstr>
      <vt:lpstr>Current Status </vt:lpstr>
      <vt:lpstr>Current Status –  Engineering Graduates</vt:lpstr>
      <vt:lpstr>Current Status –  HCT Eng. enrollment  </vt:lpstr>
      <vt:lpstr>Current Status – Female Graduates</vt:lpstr>
      <vt:lpstr> Conjectured Reasons </vt:lpstr>
      <vt:lpstr>The Change ?</vt:lpstr>
      <vt:lpstr>The Outreach Initiative </vt:lpstr>
      <vt:lpstr>Outreach Program Young Emirati Engineer (YEE) </vt:lpstr>
      <vt:lpstr>Outreach Program </vt:lpstr>
      <vt:lpstr>Existing Outreach Programs? </vt:lpstr>
      <vt:lpstr>Elements of the Outreach program</vt:lpstr>
      <vt:lpstr>Outreach program  Curriculum Design </vt:lpstr>
      <vt:lpstr>Outreach program  Curriculum Characteristics</vt:lpstr>
      <vt:lpstr>Outreach program - Curriculum </vt:lpstr>
      <vt:lpstr>Outreach program - Curriculum </vt:lpstr>
      <vt:lpstr>Outreach program - Curriculum </vt:lpstr>
      <vt:lpstr>Outreach program</vt:lpstr>
      <vt:lpstr>Conclusion </vt:lpstr>
      <vt:lpstr>Future Outlook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Engineering/Technology Curriculum Development for High School: An Electrical Engineering Perspective</dc:title>
  <dc:creator>image</dc:creator>
  <cp:lastModifiedBy>image</cp:lastModifiedBy>
  <cp:revision>57</cp:revision>
  <dcterms:created xsi:type="dcterms:W3CDTF">2010-02-20T14:21:29Z</dcterms:created>
  <dcterms:modified xsi:type="dcterms:W3CDTF">2010-03-01T03:46:00Z</dcterms:modified>
</cp:coreProperties>
</file>