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3" r:id="rId5"/>
    <p:sldId id="265" r:id="rId6"/>
    <p:sldId id="266" r:id="rId7"/>
    <p:sldId id="260" r:id="rId8"/>
    <p:sldId id="261" r:id="rId9"/>
    <p:sldId id="259" r:id="rId10"/>
    <p:sldId id="264" r:id="rId11"/>
    <p:sldId id="267" r:id="rId12"/>
    <p:sldId id="269" r:id="rId13"/>
    <p:sldId id="268" r:id="rId14"/>
    <p:sldId id="258"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0FF"/>
    <a:srgbClr val="F6FC04"/>
    <a:srgbClr val="33CC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8" autoAdjust="0"/>
  </p:normalViewPr>
  <p:slideViewPr>
    <p:cSldViewPr>
      <p:cViewPr varScale="1">
        <p:scale>
          <a:sx n="48" d="100"/>
          <a:sy n="48" d="100"/>
        </p:scale>
        <p:origin x="-84"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F1E643-ED60-4F76-8058-549EFC56F2B2}"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E2452FE3-0148-4CC5-8C43-87CF55B78719}">
      <dgm:prSet phldrT="[Text]"/>
      <dgm:spPr/>
      <dgm:t>
        <a:bodyPr/>
        <a:lstStyle/>
        <a:p>
          <a:r>
            <a:rPr lang="en-US" dirty="0" smtClean="0"/>
            <a:t>Coordinator</a:t>
          </a:r>
          <a:endParaRPr lang="en-US" dirty="0"/>
        </a:p>
      </dgm:t>
    </dgm:pt>
    <dgm:pt modelId="{D9D34868-98B6-4C77-8AF2-C124C2687829}" type="parTrans" cxnId="{CBDDB2F0-7F1E-4F45-85B8-7B37AC97C67A}">
      <dgm:prSet/>
      <dgm:spPr/>
      <dgm:t>
        <a:bodyPr/>
        <a:lstStyle/>
        <a:p>
          <a:endParaRPr lang="en-US"/>
        </a:p>
      </dgm:t>
    </dgm:pt>
    <dgm:pt modelId="{F3170E9D-4971-4A3D-ADA8-A899DA3EA510}" type="sibTrans" cxnId="{CBDDB2F0-7F1E-4F45-85B8-7B37AC97C67A}">
      <dgm:prSet/>
      <dgm:spPr/>
      <dgm:t>
        <a:bodyPr/>
        <a:lstStyle/>
        <a:p>
          <a:endParaRPr lang="en-US"/>
        </a:p>
      </dgm:t>
    </dgm:pt>
    <dgm:pt modelId="{FEB01331-A2DC-45DF-B95F-D71364759FC7}">
      <dgm:prSet phldrT="[Text]"/>
      <dgm:spPr/>
      <dgm:t>
        <a:bodyPr/>
        <a:lstStyle/>
        <a:p>
          <a:r>
            <a:rPr lang="en-US" dirty="0" smtClean="0"/>
            <a:t>Teacher</a:t>
          </a:r>
          <a:endParaRPr lang="en-US" dirty="0"/>
        </a:p>
      </dgm:t>
    </dgm:pt>
    <dgm:pt modelId="{0998AD0E-BF17-49D5-8AA3-33B5A6EBD2A8}" type="parTrans" cxnId="{54FC9595-CC40-4200-AEDA-7998076611E7}">
      <dgm:prSet/>
      <dgm:spPr/>
      <dgm:t>
        <a:bodyPr/>
        <a:lstStyle/>
        <a:p>
          <a:endParaRPr lang="en-US"/>
        </a:p>
      </dgm:t>
    </dgm:pt>
    <dgm:pt modelId="{C49C57B5-0DE8-4333-9877-CB203C4CD64D}" type="sibTrans" cxnId="{54FC9595-CC40-4200-AEDA-7998076611E7}">
      <dgm:prSet/>
      <dgm:spPr/>
      <dgm:t>
        <a:bodyPr/>
        <a:lstStyle/>
        <a:p>
          <a:endParaRPr lang="en-US"/>
        </a:p>
      </dgm:t>
    </dgm:pt>
    <dgm:pt modelId="{87B901D9-DAD9-4163-8E9E-16E093384C4B}">
      <dgm:prSet phldrT="[Text]"/>
      <dgm:spPr/>
      <dgm:t>
        <a:bodyPr/>
        <a:lstStyle/>
        <a:p>
          <a:r>
            <a:rPr lang="en-US" dirty="0" smtClean="0"/>
            <a:t>Student</a:t>
          </a:r>
          <a:endParaRPr lang="en-US" dirty="0"/>
        </a:p>
      </dgm:t>
    </dgm:pt>
    <dgm:pt modelId="{64B6ED08-42BD-4B44-864D-3CBFF04CC29F}" type="parTrans" cxnId="{F51EFC6F-88D3-496E-BE75-00E1F06D89AA}">
      <dgm:prSet/>
      <dgm:spPr/>
      <dgm:t>
        <a:bodyPr/>
        <a:lstStyle/>
        <a:p>
          <a:endParaRPr lang="en-US"/>
        </a:p>
      </dgm:t>
    </dgm:pt>
    <dgm:pt modelId="{42A6DA0E-25A7-47BD-97E5-2B1B9CF3E5FB}" type="sibTrans" cxnId="{F51EFC6F-88D3-496E-BE75-00E1F06D89AA}">
      <dgm:prSet/>
      <dgm:spPr/>
      <dgm:t>
        <a:bodyPr/>
        <a:lstStyle/>
        <a:p>
          <a:endParaRPr lang="en-US"/>
        </a:p>
      </dgm:t>
    </dgm:pt>
    <dgm:pt modelId="{A9E977B7-95B2-4957-89C0-2D2C514953D3}">
      <dgm:prSet phldrT="[Text]"/>
      <dgm:spPr/>
      <dgm:t>
        <a:bodyPr/>
        <a:lstStyle/>
        <a:p>
          <a:r>
            <a:rPr lang="en-US" dirty="0" smtClean="0"/>
            <a:t>Student</a:t>
          </a:r>
          <a:endParaRPr lang="en-US" dirty="0"/>
        </a:p>
      </dgm:t>
    </dgm:pt>
    <dgm:pt modelId="{28D1A84F-63DB-4AEE-B225-ED6CD35A0050}" type="parTrans" cxnId="{6F903A9E-017E-48AF-ACC9-671DBAA94C12}">
      <dgm:prSet/>
      <dgm:spPr/>
      <dgm:t>
        <a:bodyPr/>
        <a:lstStyle/>
        <a:p>
          <a:endParaRPr lang="en-US"/>
        </a:p>
      </dgm:t>
    </dgm:pt>
    <dgm:pt modelId="{58455AB3-53F2-40A3-8E06-7A18B74AB870}" type="sibTrans" cxnId="{6F903A9E-017E-48AF-ACC9-671DBAA94C12}">
      <dgm:prSet/>
      <dgm:spPr/>
      <dgm:t>
        <a:bodyPr/>
        <a:lstStyle/>
        <a:p>
          <a:endParaRPr lang="en-US"/>
        </a:p>
      </dgm:t>
    </dgm:pt>
    <dgm:pt modelId="{A26D0DBF-DBEC-4FBF-B7E6-D72E5EF576F1}">
      <dgm:prSet phldrT="[Text]"/>
      <dgm:spPr/>
      <dgm:t>
        <a:bodyPr/>
        <a:lstStyle/>
        <a:p>
          <a:r>
            <a:rPr lang="en-US" dirty="0" smtClean="0"/>
            <a:t>Teacher</a:t>
          </a:r>
          <a:endParaRPr lang="en-US" dirty="0"/>
        </a:p>
      </dgm:t>
    </dgm:pt>
    <dgm:pt modelId="{69ED7C87-504F-4C45-82BC-D362ACDC83E6}" type="parTrans" cxnId="{7B1104E0-5A19-486C-B73E-830FA6FDB024}">
      <dgm:prSet/>
      <dgm:spPr/>
      <dgm:t>
        <a:bodyPr/>
        <a:lstStyle/>
        <a:p>
          <a:endParaRPr lang="en-US"/>
        </a:p>
      </dgm:t>
    </dgm:pt>
    <dgm:pt modelId="{4BF3EEE0-298A-4099-84E5-E33422AC2D47}" type="sibTrans" cxnId="{7B1104E0-5A19-486C-B73E-830FA6FDB024}">
      <dgm:prSet/>
      <dgm:spPr/>
      <dgm:t>
        <a:bodyPr/>
        <a:lstStyle/>
        <a:p>
          <a:endParaRPr lang="en-US"/>
        </a:p>
      </dgm:t>
    </dgm:pt>
    <dgm:pt modelId="{EE01C489-CE23-4EE8-9A26-8205FD58BB56}">
      <dgm:prSet phldrT="[Text]"/>
      <dgm:spPr/>
      <dgm:t>
        <a:bodyPr/>
        <a:lstStyle/>
        <a:p>
          <a:r>
            <a:rPr lang="en-US" dirty="0" smtClean="0"/>
            <a:t>Student</a:t>
          </a:r>
        </a:p>
      </dgm:t>
    </dgm:pt>
    <dgm:pt modelId="{D212FEDD-8C23-47D2-BE7F-0CF6A48914C6}" type="parTrans" cxnId="{ABAC8C81-C0A9-4AF6-BBDD-F139D58281E4}">
      <dgm:prSet/>
      <dgm:spPr/>
      <dgm:t>
        <a:bodyPr/>
        <a:lstStyle/>
        <a:p>
          <a:endParaRPr lang="en-US"/>
        </a:p>
      </dgm:t>
    </dgm:pt>
    <dgm:pt modelId="{7668FA22-19A8-4D25-9BBE-1AB3A4FDE393}" type="sibTrans" cxnId="{ABAC8C81-C0A9-4AF6-BBDD-F139D58281E4}">
      <dgm:prSet/>
      <dgm:spPr/>
      <dgm:t>
        <a:bodyPr/>
        <a:lstStyle/>
        <a:p>
          <a:endParaRPr lang="en-US"/>
        </a:p>
      </dgm:t>
    </dgm:pt>
    <dgm:pt modelId="{31C19216-EED7-4185-A4EE-8C50A9EB0D71}">
      <dgm:prSet phldrT="[Text]"/>
      <dgm:spPr/>
      <dgm:t>
        <a:bodyPr/>
        <a:lstStyle/>
        <a:p>
          <a:r>
            <a:rPr lang="en-US" dirty="0" smtClean="0"/>
            <a:t>Lieutenant</a:t>
          </a:r>
          <a:endParaRPr lang="en-US" dirty="0"/>
        </a:p>
      </dgm:t>
    </dgm:pt>
    <dgm:pt modelId="{4E4BC0E9-4A9A-40CD-80CA-99F225125359}" type="parTrans" cxnId="{BF1BB449-201E-4026-9130-7FA5D1B19E2F}">
      <dgm:prSet/>
      <dgm:spPr/>
      <dgm:t>
        <a:bodyPr/>
        <a:lstStyle/>
        <a:p>
          <a:endParaRPr lang="en-US"/>
        </a:p>
      </dgm:t>
    </dgm:pt>
    <dgm:pt modelId="{35B5D3FC-49CA-4260-AF05-793486ED5E74}" type="sibTrans" cxnId="{BF1BB449-201E-4026-9130-7FA5D1B19E2F}">
      <dgm:prSet/>
      <dgm:spPr/>
      <dgm:t>
        <a:bodyPr/>
        <a:lstStyle/>
        <a:p>
          <a:endParaRPr lang="en-US"/>
        </a:p>
      </dgm:t>
    </dgm:pt>
    <dgm:pt modelId="{F8955122-C728-4724-A795-51A80AAE8D2F}">
      <dgm:prSet phldrT="[Text]"/>
      <dgm:spPr/>
      <dgm:t>
        <a:bodyPr/>
        <a:lstStyle/>
        <a:p>
          <a:r>
            <a:rPr lang="en-US" dirty="0" err="1" smtClean="0"/>
            <a:t>Seargant</a:t>
          </a:r>
          <a:endParaRPr lang="en-US" dirty="0"/>
        </a:p>
      </dgm:t>
    </dgm:pt>
    <dgm:pt modelId="{91E58A24-A0EE-4933-A2FD-C8F175400FF4}" type="parTrans" cxnId="{BA159D04-89C6-436A-9682-92D2BF7281AE}">
      <dgm:prSet/>
      <dgm:spPr/>
      <dgm:t>
        <a:bodyPr/>
        <a:lstStyle/>
        <a:p>
          <a:endParaRPr lang="en-US"/>
        </a:p>
      </dgm:t>
    </dgm:pt>
    <dgm:pt modelId="{A8BA4D38-4F18-4009-88F9-993F58F64988}" type="sibTrans" cxnId="{BA159D04-89C6-436A-9682-92D2BF7281AE}">
      <dgm:prSet/>
      <dgm:spPr/>
      <dgm:t>
        <a:bodyPr/>
        <a:lstStyle/>
        <a:p>
          <a:endParaRPr lang="en-US"/>
        </a:p>
      </dgm:t>
    </dgm:pt>
    <dgm:pt modelId="{DAF57277-B4C0-41FE-919E-14EB033E5D20}">
      <dgm:prSet phldrT="[Text]"/>
      <dgm:spPr/>
      <dgm:t>
        <a:bodyPr/>
        <a:lstStyle/>
        <a:p>
          <a:r>
            <a:rPr lang="en-US" dirty="0" smtClean="0"/>
            <a:t>Soldier</a:t>
          </a:r>
          <a:endParaRPr lang="en-US" dirty="0"/>
        </a:p>
      </dgm:t>
    </dgm:pt>
    <dgm:pt modelId="{07CEA32C-FB25-440A-8DC3-03499EA25A3C}" type="parTrans" cxnId="{92A32A3C-AEC3-4A94-9C06-05EDF37A263E}">
      <dgm:prSet/>
      <dgm:spPr/>
      <dgm:t>
        <a:bodyPr/>
        <a:lstStyle/>
        <a:p>
          <a:endParaRPr lang="en-US"/>
        </a:p>
      </dgm:t>
    </dgm:pt>
    <dgm:pt modelId="{9662A71C-322D-42E5-9777-71727B26F57E}" type="sibTrans" cxnId="{92A32A3C-AEC3-4A94-9C06-05EDF37A263E}">
      <dgm:prSet/>
      <dgm:spPr/>
      <dgm:t>
        <a:bodyPr/>
        <a:lstStyle/>
        <a:p>
          <a:endParaRPr lang="en-US"/>
        </a:p>
      </dgm:t>
    </dgm:pt>
    <dgm:pt modelId="{49344B7B-0007-48DE-8CA1-58EA2857D6D7}" type="pres">
      <dgm:prSet presAssocID="{90F1E643-ED60-4F76-8058-549EFC56F2B2}" presName="mainComposite" presStyleCnt="0">
        <dgm:presLayoutVars>
          <dgm:chPref val="1"/>
          <dgm:dir/>
          <dgm:animOne val="branch"/>
          <dgm:animLvl val="lvl"/>
          <dgm:resizeHandles val="exact"/>
        </dgm:presLayoutVars>
      </dgm:prSet>
      <dgm:spPr/>
      <dgm:t>
        <a:bodyPr/>
        <a:lstStyle/>
        <a:p>
          <a:endParaRPr lang="en-US"/>
        </a:p>
      </dgm:t>
    </dgm:pt>
    <dgm:pt modelId="{395A7BEA-6832-47E8-BF36-99B0C77CE581}" type="pres">
      <dgm:prSet presAssocID="{90F1E643-ED60-4F76-8058-549EFC56F2B2}" presName="hierFlow" presStyleCnt="0"/>
      <dgm:spPr/>
    </dgm:pt>
    <dgm:pt modelId="{AED6C224-D502-45E0-B454-ADC7AC3FCDA1}" type="pres">
      <dgm:prSet presAssocID="{90F1E643-ED60-4F76-8058-549EFC56F2B2}" presName="firstBuf" presStyleCnt="0"/>
      <dgm:spPr/>
    </dgm:pt>
    <dgm:pt modelId="{CB7D4218-DDFF-471F-8565-0398595A5494}" type="pres">
      <dgm:prSet presAssocID="{90F1E643-ED60-4F76-8058-549EFC56F2B2}" presName="hierChild1" presStyleCnt="0">
        <dgm:presLayoutVars>
          <dgm:chPref val="1"/>
          <dgm:animOne val="branch"/>
          <dgm:animLvl val="lvl"/>
        </dgm:presLayoutVars>
      </dgm:prSet>
      <dgm:spPr/>
    </dgm:pt>
    <dgm:pt modelId="{51ABC5E2-07F2-40CC-B292-B164800CDE49}" type="pres">
      <dgm:prSet presAssocID="{E2452FE3-0148-4CC5-8C43-87CF55B78719}" presName="Name14" presStyleCnt="0"/>
      <dgm:spPr/>
    </dgm:pt>
    <dgm:pt modelId="{44398A9A-C914-4837-9009-08B9830B2E1B}" type="pres">
      <dgm:prSet presAssocID="{E2452FE3-0148-4CC5-8C43-87CF55B78719}" presName="level1Shape" presStyleLbl="node0" presStyleIdx="0" presStyleCnt="1">
        <dgm:presLayoutVars>
          <dgm:chPref val="3"/>
        </dgm:presLayoutVars>
      </dgm:prSet>
      <dgm:spPr/>
      <dgm:t>
        <a:bodyPr/>
        <a:lstStyle/>
        <a:p>
          <a:endParaRPr lang="en-US"/>
        </a:p>
      </dgm:t>
    </dgm:pt>
    <dgm:pt modelId="{22089BE9-F2E5-41A9-B41A-F3D46E3A2A59}" type="pres">
      <dgm:prSet presAssocID="{E2452FE3-0148-4CC5-8C43-87CF55B78719}" presName="hierChild2" presStyleCnt="0"/>
      <dgm:spPr/>
    </dgm:pt>
    <dgm:pt modelId="{4B1B5EBE-C349-451D-968D-991334C29179}" type="pres">
      <dgm:prSet presAssocID="{0998AD0E-BF17-49D5-8AA3-33B5A6EBD2A8}" presName="Name19" presStyleLbl="parChTrans1D2" presStyleIdx="0" presStyleCnt="2"/>
      <dgm:spPr/>
      <dgm:t>
        <a:bodyPr/>
        <a:lstStyle/>
        <a:p>
          <a:endParaRPr lang="en-US"/>
        </a:p>
      </dgm:t>
    </dgm:pt>
    <dgm:pt modelId="{5DBC6FA4-082B-43EC-9858-49A67024A350}" type="pres">
      <dgm:prSet presAssocID="{FEB01331-A2DC-45DF-B95F-D71364759FC7}" presName="Name21" presStyleCnt="0"/>
      <dgm:spPr/>
    </dgm:pt>
    <dgm:pt modelId="{61AB604F-97C7-4190-B56E-9C0B05C2D7F9}" type="pres">
      <dgm:prSet presAssocID="{FEB01331-A2DC-45DF-B95F-D71364759FC7}" presName="level2Shape" presStyleLbl="node2" presStyleIdx="0" presStyleCnt="2"/>
      <dgm:spPr/>
      <dgm:t>
        <a:bodyPr/>
        <a:lstStyle/>
        <a:p>
          <a:endParaRPr lang="en-US"/>
        </a:p>
      </dgm:t>
    </dgm:pt>
    <dgm:pt modelId="{697E574A-D0F1-4B18-99D8-9EF78EA74BBF}" type="pres">
      <dgm:prSet presAssocID="{FEB01331-A2DC-45DF-B95F-D71364759FC7}" presName="hierChild3" presStyleCnt="0"/>
      <dgm:spPr/>
    </dgm:pt>
    <dgm:pt modelId="{C7A7CE91-1E85-4C96-992C-5BD3E3E3E19F}" type="pres">
      <dgm:prSet presAssocID="{64B6ED08-42BD-4B44-864D-3CBFF04CC29F}" presName="Name19" presStyleLbl="parChTrans1D3" presStyleIdx="0" presStyleCnt="3"/>
      <dgm:spPr/>
      <dgm:t>
        <a:bodyPr/>
        <a:lstStyle/>
        <a:p>
          <a:endParaRPr lang="en-US"/>
        </a:p>
      </dgm:t>
    </dgm:pt>
    <dgm:pt modelId="{1F38F8DF-49A3-4A0A-991A-EAE4A120AC2E}" type="pres">
      <dgm:prSet presAssocID="{87B901D9-DAD9-4163-8E9E-16E093384C4B}" presName="Name21" presStyleCnt="0"/>
      <dgm:spPr/>
    </dgm:pt>
    <dgm:pt modelId="{DF7E8534-C500-4759-84E7-5D80192FBB55}" type="pres">
      <dgm:prSet presAssocID="{87B901D9-DAD9-4163-8E9E-16E093384C4B}" presName="level2Shape" presStyleLbl="node3" presStyleIdx="0" presStyleCnt="3"/>
      <dgm:spPr/>
      <dgm:t>
        <a:bodyPr/>
        <a:lstStyle/>
        <a:p>
          <a:endParaRPr lang="en-US"/>
        </a:p>
      </dgm:t>
    </dgm:pt>
    <dgm:pt modelId="{AADE6997-973B-4020-951E-5EDA2D771080}" type="pres">
      <dgm:prSet presAssocID="{87B901D9-DAD9-4163-8E9E-16E093384C4B}" presName="hierChild3" presStyleCnt="0"/>
      <dgm:spPr/>
    </dgm:pt>
    <dgm:pt modelId="{2020A4F3-A324-444E-B019-AAC287082431}" type="pres">
      <dgm:prSet presAssocID="{28D1A84F-63DB-4AEE-B225-ED6CD35A0050}" presName="Name19" presStyleLbl="parChTrans1D3" presStyleIdx="1" presStyleCnt="3"/>
      <dgm:spPr/>
      <dgm:t>
        <a:bodyPr/>
        <a:lstStyle/>
        <a:p>
          <a:endParaRPr lang="en-US"/>
        </a:p>
      </dgm:t>
    </dgm:pt>
    <dgm:pt modelId="{22F6D0B3-2C26-4D7D-8214-A46E212319B6}" type="pres">
      <dgm:prSet presAssocID="{A9E977B7-95B2-4957-89C0-2D2C514953D3}" presName="Name21" presStyleCnt="0"/>
      <dgm:spPr/>
    </dgm:pt>
    <dgm:pt modelId="{80409CDE-60D8-4210-ACAC-D04B610E7564}" type="pres">
      <dgm:prSet presAssocID="{A9E977B7-95B2-4957-89C0-2D2C514953D3}" presName="level2Shape" presStyleLbl="node3" presStyleIdx="1" presStyleCnt="3"/>
      <dgm:spPr/>
      <dgm:t>
        <a:bodyPr/>
        <a:lstStyle/>
        <a:p>
          <a:endParaRPr lang="en-US"/>
        </a:p>
      </dgm:t>
    </dgm:pt>
    <dgm:pt modelId="{9B8CE997-D7C9-458D-8006-572F179A6E93}" type="pres">
      <dgm:prSet presAssocID="{A9E977B7-95B2-4957-89C0-2D2C514953D3}" presName="hierChild3" presStyleCnt="0"/>
      <dgm:spPr/>
    </dgm:pt>
    <dgm:pt modelId="{827CCCB3-4F1F-40D5-BD37-45D1CA6ED660}" type="pres">
      <dgm:prSet presAssocID="{69ED7C87-504F-4C45-82BC-D362ACDC83E6}" presName="Name19" presStyleLbl="parChTrans1D2" presStyleIdx="1" presStyleCnt="2"/>
      <dgm:spPr/>
      <dgm:t>
        <a:bodyPr/>
        <a:lstStyle/>
        <a:p>
          <a:endParaRPr lang="en-US"/>
        </a:p>
      </dgm:t>
    </dgm:pt>
    <dgm:pt modelId="{AA2A9A7A-08D8-4E7D-9B7C-941D53908DCF}" type="pres">
      <dgm:prSet presAssocID="{A26D0DBF-DBEC-4FBF-B7E6-D72E5EF576F1}" presName="Name21" presStyleCnt="0"/>
      <dgm:spPr/>
    </dgm:pt>
    <dgm:pt modelId="{ECCE40C9-5987-4B89-97AE-71FF0E4F2D5B}" type="pres">
      <dgm:prSet presAssocID="{A26D0DBF-DBEC-4FBF-B7E6-D72E5EF576F1}" presName="level2Shape" presStyleLbl="node2" presStyleIdx="1" presStyleCnt="2"/>
      <dgm:spPr/>
      <dgm:t>
        <a:bodyPr/>
        <a:lstStyle/>
        <a:p>
          <a:endParaRPr lang="en-US"/>
        </a:p>
      </dgm:t>
    </dgm:pt>
    <dgm:pt modelId="{802B76F1-33A7-423A-9300-9368AE28D2FB}" type="pres">
      <dgm:prSet presAssocID="{A26D0DBF-DBEC-4FBF-B7E6-D72E5EF576F1}" presName="hierChild3" presStyleCnt="0"/>
      <dgm:spPr/>
    </dgm:pt>
    <dgm:pt modelId="{E0242758-1ED4-4B16-AB69-5CF8872F6BB7}" type="pres">
      <dgm:prSet presAssocID="{D212FEDD-8C23-47D2-BE7F-0CF6A48914C6}" presName="Name19" presStyleLbl="parChTrans1D3" presStyleIdx="2" presStyleCnt="3"/>
      <dgm:spPr/>
      <dgm:t>
        <a:bodyPr/>
        <a:lstStyle/>
        <a:p>
          <a:endParaRPr lang="en-US"/>
        </a:p>
      </dgm:t>
    </dgm:pt>
    <dgm:pt modelId="{1D875B1A-2247-4DB4-82FD-B55BEE66B8EA}" type="pres">
      <dgm:prSet presAssocID="{EE01C489-CE23-4EE8-9A26-8205FD58BB56}" presName="Name21" presStyleCnt="0"/>
      <dgm:spPr/>
    </dgm:pt>
    <dgm:pt modelId="{4DA9F754-2FF8-42E5-8727-8B9C37B5DBD8}" type="pres">
      <dgm:prSet presAssocID="{EE01C489-CE23-4EE8-9A26-8205FD58BB56}" presName="level2Shape" presStyleLbl="node3" presStyleIdx="2" presStyleCnt="3"/>
      <dgm:spPr/>
      <dgm:t>
        <a:bodyPr/>
        <a:lstStyle/>
        <a:p>
          <a:endParaRPr lang="en-US"/>
        </a:p>
      </dgm:t>
    </dgm:pt>
    <dgm:pt modelId="{D00B142C-6EB9-4777-8063-D22D3D5797E0}" type="pres">
      <dgm:prSet presAssocID="{EE01C489-CE23-4EE8-9A26-8205FD58BB56}" presName="hierChild3" presStyleCnt="0"/>
      <dgm:spPr/>
    </dgm:pt>
    <dgm:pt modelId="{2F943CE8-9315-4D2C-8ACB-6564AFB8D620}" type="pres">
      <dgm:prSet presAssocID="{90F1E643-ED60-4F76-8058-549EFC56F2B2}" presName="bgShapesFlow" presStyleCnt="0"/>
      <dgm:spPr/>
    </dgm:pt>
    <dgm:pt modelId="{C1C2B6D8-A49F-452C-B1C5-B1996D0A94D8}" type="pres">
      <dgm:prSet presAssocID="{31C19216-EED7-4185-A4EE-8C50A9EB0D71}" presName="rectComp" presStyleCnt="0"/>
      <dgm:spPr/>
    </dgm:pt>
    <dgm:pt modelId="{02CC2F66-0476-4539-A836-7C0DE4401EEF}" type="pres">
      <dgm:prSet presAssocID="{31C19216-EED7-4185-A4EE-8C50A9EB0D71}" presName="bgRect" presStyleLbl="bgShp" presStyleIdx="0" presStyleCnt="3" custLinFactNeighborY="-7201"/>
      <dgm:spPr/>
      <dgm:t>
        <a:bodyPr/>
        <a:lstStyle/>
        <a:p>
          <a:endParaRPr lang="en-US"/>
        </a:p>
      </dgm:t>
    </dgm:pt>
    <dgm:pt modelId="{5E12043E-1827-446E-A92F-A41723FE33B9}" type="pres">
      <dgm:prSet presAssocID="{31C19216-EED7-4185-A4EE-8C50A9EB0D71}" presName="bgRectTx" presStyleLbl="bgShp" presStyleIdx="0" presStyleCnt="3">
        <dgm:presLayoutVars>
          <dgm:bulletEnabled val="1"/>
        </dgm:presLayoutVars>
      </dgm:prSet>
      <dgm:spPr/>
      <dgm:t>
        <a:bodyPr/>
        <a:lstStyle/>
        <a:p>
          <a:endParaRPr lang="en-US"/>
        </a:p>
      </dgm:t>
    </dgm:pt>
    <dgm:pt modelId="{9EE9E77F-2B30-4DDE-894C-61ABBED2B304}" type="pres">
      <dgm:prSet presAssocID="{31C19216-EED7-4185-A4EE-8C50A9EB0D71}" presName="spComp" presStyleCnt="0"/>
      <dgm:spPr/>
    </dgm:pt>
    <dgm:pt modelId="{24895CF4-C342-42B1-BA1B-687C931C6171}" type="pres">
      <dgm:prSet presAssocID="{31C19216-EED7-4185-A4EE-8C50A9EB0D71}" presName="vSp" presStyleCnt="0"/>
      <dgm:spPr/>
    </dgm:pt>
    <dgm:pt modelId="{1AC61E22-7B4C-460B-B193-4F8CFFB2F5E0}" type="pres">
      <dgm:prSet presAssocID="{F8955122-C728-4724-A795-51A80AAE8D2F}" presName="rectComp" presStyleCnt="0"/>
      <dgm:spPr/>
    </dgm:pt>
    <dgm:pt modelId="{B9A9E0C1-DD57-43A1-8B7B-35E1C37D395C}" type="pres">
      <dgm:prSet presAssocID="{F8955122-C728-4724-A795-51A80AAE8D2F}" presName="bgRect" presStyleLbl="bgShp" presStyleIdx="1" presStyleCnt="3"/>
      <dgm:spPr/>
      <dgm:t>
        <a:bodyPr/>
        <a:lstStyle/>
        <a:p>
          <a:endParaRPr lang="en-US"/>
        </a:p>
      </dgm:t>
    </dgm:pt>
    <dgm:pt modelId="{A262E6CD-FE26-4037-99D4-AD5113C56D21}" type="pres">
      <dgm:prSet presAssocID="{F8955122-C728-4724-A795-51A80AAE8D2F}" presName="bgRectTx" presStyleLbl="bgShp" presStyleIdx="1" presStyleCnt="3">
        <dgm:presLayoutVars>
          <dgm:bulletEnabled val="1"/>
        </dgm:presLayoutVars>
      </dgm:prSet>
      <dgm:spPr/>
      <dgm:t>
        <a:bodyPr/>
        <a:lstStyle/>
        <a:p>
          <a:endParaRPr lang="en-US"/>
        </a:p>
      </dgm:t>
    </dgm:pt>
    <dgm:pt modelId="{43A36F05-3ACE-4727-9C43-AB2554C66C40}" type="pres">
      <dgm:prSet presAssocID="{F8955122-C728-4724-A795-51A80AAE8D2F}" presName="spComp" presStyleCnt="0"/>
      <dgm:spPr/>
    </dgm:pt>
    <dgm:pt modelId="{78B7EE6B-9D73-4B52-BB78-B866215C827C}" type="pres">
      <dgm:prSet presAssocID="{F8955122-C728-4724-A795-51A80AAE8D2F}" presName="vSp" presStyleCnt="0"/>
      <dgm:spPr/>
    </dgm:pt>
    <dgm:pt modelId="{C822EF41-2003-425C-8F81-216E08E77915}" type="pres">
      <dgm:prSet presAssocID="{DAF57277-B4C0-41FE-919E-14EB033E5D20}" presName="rectComp" presStyleCnt="0"/>
      <dgm:spPr/>
    </dgm:pt>
    <dgm:pt modelId="{93F57D00-492B-491B-8672-AD2554070745}" type="pres">
      <dgm:prSet presAssocID="{DAF57277-B4C0-41FE-919E-14EB033E5D20}" presName="bgRect" presStyleLbl="bgShp" presStyleIdx="2" presStyleCnt="3"/>
      <dgm:spPr/>
      <dgm:t>
        <a:bodyPr/>
        <a:lstStyle/>
        <a:p>
          <a:endParaRPr lang="en-US"/>
        </a:p>
      </dgm:t>
    </dgm:pt>
    <dgm:pt modelId="{8C9618CA-B14B-46AB-ACD0-4C4961870532}" type="pres">
      <dgm:prSet presAssocID="{DAF57277-B4C0-41FE-919E-14EB033E5D20}" presName="bgRectTx" presStyleLbl="bgShp" presStyleIdx="2" presStyleCnt="3">
        <dgm:presLayoutVars>
          <dgm:bulletEnabled val="1"/>
        </dgm:presLayoutVars>
      </dgm:prSet>
      <dgm:spPr/>
      <dgm:t>
        <a:bodyPr/>
        <a:lstStyle/>
        <a:p>
          <a:endParaRPr lang="en-US"/>
        </a:p>
      </dgm:t>
    </dgm:pt>
  </dgm:ptLst>
  <dgm:cxnLst>
    <dgm:cxn modelId="{97708DA2-E992-4E8B-BB94-BC7688AC65DB}" type="presOf" srcId="{D212FEDD-8C23-47D2-BE7F-0CF6A48914C6}" destId="{E0242758-1ED4-4B16-AB69-5CF8872F6BB7}" srcOrd="0" destOrd="0" presId="urn:microsoft.com/office/officeart/2005/8/layout/hierarchy6"/>
    <dgm:cxn modelId="{86D71027-478C-4AE9-AB6C-82A03A19BA47}" type="presOf" srcId="{69ED7C87-504F-4C45-82BC-D362ACDC83E6}" destId="{827CCCB3-4F1F-40D5-BD37-45D1CA6ED660}" srcOrd="0" destOrd="0" presId="urn:microsoft.com/office/officeart/2005/8/layout/hierarchy6"/>
    <dgm:cxn modelId="{45D24959-0D27-402B-A99D-1BF5F1FF63CF}" type="presOf" srcId="{E2452FE3-0148-4CC5-8C43-87CF55B78719}" destId="{44398A9A-C914-4837-9009-08B9830B2E1B}" srcOrd="0" destOrd="0" presId="urn:microsoft.com/office/officeart/2005/8/layout/hierarchy6"/>
    <dgm:cxn modelId="{A724CC10-34BD-4054-AE33-E5278E374CEC}" type="presOf" srcId="{F8955122-C728-4724-A795-51A80AAE8D2F}" destId="{A262E6CD-FE26-4037-99D4-AD5113C56D21}" srcOrd="1" destOrd="0" presId="urn:microsoft.com/office/officeart/2005/8/layout/hierarchy6"/>
    <dgm:cxn modelId="{4FD0A8BA-B874-4B8D-BB80-7094B4E0E800}" type="presOf" srcId="{F8955122-C728-4724-A795-51A80AAE8D2F}" destId="{B9A9E0C1-DD57-43A1-8B7B-35E1C37D395C}" srcOrd="0" destOrd="0" presId="urn:microsoft.com/office/officeart/2005/8/layout/hierarchy6"/>
    <dgm:cxn modelId="{D6FF666F-DE32-4325-86B7-4940D1B8B0FE}" type="presOf" srcId="{EE01C489-CE23-4EE8-9A26-8205FD58BB56}" destId="{4DA9F754-2FF8-42E5-8727-8B9C37B5DBD8}" srcOrd="0" destOrd="0" presId="urn:microsoft.com/office/officeart/2005/8/layout/hierarchy6"/>
    <dgm:cxn modelId="{6F903A9E-017E-48AF-ACC9-671DBAA94C12}" srcId="{FEB01331-A2DC-45DF-B95F-D71364759FC7}" destId="{A9E977B7-95B2-4957-89C0-2D2C514953D3}" srcOrd="1" destOrd="0" parTransId="{28D1A84F-63DB-4AEE-B225-ED6CD35A0050}" sibTransId="{58455AB3-53F2-40A3-8E06-7A18B74AB870}"/>
    <dgm:cxn modelId="{A1FDEB63-EB32-40E6-A45C-3809D6B88E6D}" type="presOf" srcId="{FEB01331-A2DC-45DF-B95F-D71364759FC7}" destId="{61AB604F-97C7-4190-B56E-9C0B05C2D7F9}" srcOrd="0" destOrd="0" presId="urn:microsoft.com/office/officeart/2005/8/layout/hierarchy6"/>
    <dgm:cxn modelId="{54FC9595-CC40-4200-AEDA-7998076611E7}" srcId="{E2452FE3-0148-4CC5-8C43-87CF55B78719}" destId="{FEB01331-A2DC-45DF-B95F-D71364759FC7}" srcOrd="0" destOrd="0" parTransId="{0998AD0E-BF17-49D5-8AA3-33B5A6EBD2A8}" sibTransId="{C49C57B5-0DE8-4333-9877-CB203C4CD64D}"/>
    <dgm:cxn modelId="{B0C4A476-0BC3-45E0-A98A-5FF4DBA1A445}" type="presOf" srcId="{0998AD0E-BF17-49D5-8AA3-33B5A6EBD2A8}" destId="{4B1B5EBE-C349-451D-968D-991334C29179}" srcOrd="0" destOrd="0" presId="urn:microsoft.com/office/officeart/2005/8/layout/hierarchy6"/>
    <dgm:cxn modelId="{5A364954-DD61-4F92-BC14-71942A642196}" type="presOf" srcId="{DAF57277-B4C0-41FE-919E-14EB033E5D20}" destId="{8C9618CA-B14B-46AB-ACD0-4C4961870532}" srcOrd="1" destOrd="0" presId="urn:microsoft.com/office/officeart/2005/8/layout/hierarchy6"/>
    <dgm:cxn modelId="{15B462A3-14CE-4549-9BD7-A7BD18462685}" type="presOf" srcId="{87B901D9-DAD9-4163-8E9E-16E093384C4B}" destId="{DF7E8534-C500-4759-84E7-5D80192FBB55}" srcOrd="0" destOrd="0" presId="urn:microsoft.com/office/officeart/2005/8/layout/hierarchy6"/>
    <dgm:cxn modelId="{53767CAF-2EC4-4058-B9AB-6C2672C594C2}" type="presOf" srcId="{31C19216-EED7-4185-A4EE-8C50A9EB0D71}" destId="{5E12043E-1827-446E-A92F-A41723FE33B9}" srcOrd="1" destOrd="0" presId="urn:microsoft.com/office/officeart/2005/8/layout/hierarchy6"/>
    <dgm:cxn modelId="{BC79C3F1-354B-40ED-81CF-96F65AD927B7}" type="presOf" srcId="{A26D0DBF-DBEC-4FBF-B7E6-D72E5EF576F1}" destId="{ECCE40C9-5987-4B89-97AE-71FF0E4F2D5B}" srcOrd="0" destOrd="0" presId="urn:microsoft.com/office/officeart/2005/8/layout/hierarchy6"/>
    <dgm:cxn modelId="{5D07BA1A-1910-4C15-938C-F1C7CC153561}" type="presOf" srcId="{28D1A84F-63DB-4AEE-B225-ED6CD35A0050}" destId="{2020A4F3-A324-444E-B019-AAC287082431}" srcOrd="0" destOrd="0" presId="urn:microsoft.com/office/officeart/2005/8/layout/hierarchy6"/>
    <dgm:cxn modelId="{4FEE82D9-DA84-487A-9E28-748EF89CF5F7}" type="presOf" srcId="{90F1E643-ED60-4F76-8058-549EFC56F2B2}" destId="{49344B7B-0007-48DE-8CA1-58EA2857D6D7}" srcOrd="0" destOrd="0" presId="urn:microsoft.com/office/officeart/2005/8/layout/hierarchy6"/>
    <dgm:cxn modelId="{BB2F771C-44E7-4A66-BF74-577F9D2A2377}" type="presOf" srcId="{DAF57277-B4C0-41FE-919E-14EB033E5D20}" destId="{93F57D00-492B-491B-8672-AD2554070745}" srcOrd="0" destOrd="0" presId="urn:microsoft.com/office/officeart/2005/8/layout/hierarchy6"/>
    <dgm:cxn modelId="{25F8D98B-DAB7-41C8-9717-10A2E44D3E43}" type="presOf" srcId="{A9E977B7-95B2-4957-89C0-2D2C514953D3}" destId="{80409CDE-60D8-4210-ACAC-D04B610E7564}" srcOrd="0" destOrd="0" presId="urn:microsoft.com/office/officeart/2005/8/layout/hierarchy6"/>
    <dgm:cxn modelId="{F51EFC6F-88D3-496E-BE75-00E1F06D89AA}" srcId="{FEB01331-A2DC-45DF-B95F-D71364759FC7}" destId="{87B901D9-DAD9-4163-8E9E-16E093384C4B}" srcOrd="0" destOrd="0" parTransId="{64B6ED08-42BD-4B44-864D-3CBFF04CC29F}" sibTransId="{42A6DA0E-25A7-47BD-97E5-2B1B9CF3E5FB}"/>
    <dgm:cxn modelId="{7B1104E0-5A19-486C-B73E-830FA6FDB024}" srcId="{E2452FE3-0148-4CC5-8C43-87CF55B78719}" destId="{A26D0DBF-DBEC-4FBF-B7E6-D72E5EF576F1}" srcOrd="1" destOrd="0" parTransId="{69ED7C87-504F-4C45-82BC-D362ACDC83E6}" sibTransId="{4BF3EEE0-298A-4099-84E5-E33422AC2D47}"/>
    <dgm:cxn modelId="{C48B4B62-75AB-4A00-A812-37DC0FC6A842}" type="presOf" srcId="{31C19216-EED7-4185-A4EE-8C50A9EB0D71}" destId="{02CC2F66-0476-4539-A836-7C0DE4401EEF}" srcOrd="0" destOrd="0" presId="urn:microsoft.com/office/officeart/2005/8/layout/hierarchy6"/>
    <dgm:cxn modelId="{BF1BB449-201E-4026-9130-7FA5D1B19E2F}" srcId="{90F1E643-ED60-4F76-8058-549EFC56F2B2}" destId="{31C19216-EED7-4185-A4EE-8C50A9EB0D71}" srcOrd="1" destOrd="0" parTransId="{4E4BC0E9-4A9A-40CD-80CA-99F225125359}" sibTransId="{35B5D3FC-49CA-4260-AF05-793486ED5E74}"/>
    <dgm:cxn modelId="{CBDDB2F0-7F1E-4F45-85B8-7B37AC97C67A}" srcId="{90F1E643-ED60-4F76-8058-549EFC56F2B2}" destId="{E2452FE3-0148-4CC5-8C43-87CF55B78719}" srcOrd="0" destOrd="0" parTransId="{D9D34868-98B6-4C77-8AF2-C124C2687829}" sibTransId="{F3170E9D-4971-4A3D-ADA8-A899DA3EA510}"/>
    <dgm:cxn modelId="{BA159D04-89C6-436A-9682-92D2BF7281AE}" srcId="{90F1E643-ED60-4F76-8058-549EFC56F2B2}" destId="{F8955122-C728-4724-A795-51A80AAE8D2F}" srcOrd="2" destOrd="0" parTransId="{91E58A24-A0EE-4933-A2FD-C8F175400FF4}" sibTransId="{A8BA4D38-4F18-4009-88F9-993F58F64988}"/>
    <dgm:cxn modelId="{870FDC17-5DEC-4D25-9CAA-BE4B96CB10CB}" type="presOf" srcId="{64B6ED08-42BD-4B44-864D-3CBFF04CC29F}" destId="{C7A7CE91-1E85-4C96-992C-5BD3E3E3E19F}" srcOrd="0" destOrd="0" presId="urn:microsoft.com/office/officeart/2005/8/layout/hierarchy6"/>
    <dgm:cxn modelId="{92A32A3C-AEC3-4A94-9C06-05EDF37A263E}" srcId="{90F1E643-ED60-4F76-8058-549EFC56F2B2}" destId="{DAF57277-B4C0-41FE-919E-14EB033E5D20}" srcOrd="3" destOrd="0" parTransId="{07CEA32C-FB25-440A-8DC3-03499EA25A3C}" sibTransId="{9662A71C-322D-42E5-9777-71727B26F57E}"/>
    <dgm:cxn modelId="{ABAC8C81-C0A9-4AF6-BBDD-F139D58281E4}" srcId="{A26D0DBF-DBEC-4FBF-B7E6-D72E5EF576F1}" destId="{EE01C489-CE23-4EE8-9A26-8205FD58BB56}" srcOrd="0" destOrd="0" parTransId="{D212FEDD-8C23-47D2-BE7F-0CF6A48914C6}" sibTransId="{7668FA22-19A8-4D25-9BBE-1AB3A4FDE393}"/>
    <dgm:cxn modelId="{82B5B949-D22B-4679-AFB4-1AB152A976F1}" type="presParOf" srcId="{49344B7B-0007-48DE-8CA1-58EA2857D6D7}" destId="{395A7BEA-6832-47E8-BF36-99B0C77CE581}" srcOrd="0" destOrd="0" presId="urn:microsoft.com/office/officeart/2005/8/layout/hierarchy6"/>
    <dgm:cxn modelId="{2230D5B5-2565-4161-A1D1-F44AA9D25089}" type="presParOf" srcId="{395A7BEA-6832-47E8-BF36-99B0C77CE581}" destId="{AED6C224-D502-45E0-B454-ADC7AC3FCDA1}" srcOrd="0" destOrd="0" presId="urn:microsoft.com/office/officeart/2005/8/layout/hierarchy6"/>
    <dgm:cxn modelId="{0D811C6B-86CB-49B1-8745-BF3429D57370}" type="presParOf" srcId="{395A7BEA-6832-47E8-BF36-99B0C77CE581}" destId="{CB7D4218-DDFF-471F-8565-0398595A5494}" srcOrd="1" destOrd="0" presId="urn:microsoft.com/office/officeart/2005/8/layout/hierarchy6"/>
    <dgm:cxn modelId="{707B3B85-C3FF-4FD8-8BD5-E7CD03C67BD5}" type="presParOf" srcId="{CB7D4218-DDFF-471F-8565-0398595A5494}" destId="{51ABC5E2-07F2-40CC-B292-B164800CDE49}" srcOrd="0" destOrd="0" presId="urn:microsoft.com/office/officeart/2005/8/layout/hierarchy6"/>
    <dgm:cxn modelId="{28A3A580-75A2-4AD4-A3EE-2A3EE2D2E915}" type="presParOf" srcId="{51ABC5E2-07F2-40CC-B292-B164800CDE49}" destId="{44398A9A-C914-4837-9009-08B9830B2E1B}" srcOrd="0" destOrd="0" presId="urn:microsoft.com/office/officeart/2005/8/layout/hierarchy6"/>
    <dgm:cxn modelId="{7777DF05-840A-4D3D-880A-6BDC56C602C4}" type="presParOf" srcId="{51ABC5E2-07F2-40CC-B292-B164800CDE49}" destId="{22089BE9-F2E5-41A9-B41A-F3D46E3A2A59}" srcOrd="1" destOrd="0" presId="urn:microsoft.com/office/officeart/2005/8/layout/hierarchy6"/>
    <dgm:cxn modelId="{56B9B7F3-4CC2-4DBB-97A2-759EB7BA3C9F}" type="presParOf" srcId="{22089BE9-F2E5-41A9-B41A-F3D46E3A2A59}" destId="{4B1B5EBE-C349-451D-968D-991334C29179}" srcOrd="0" destOrd="0" presId="urn:microsoft.com/office/officeart/2005/8/layout/hierarchy6"/>
    <dgm:cxn modelId="{A9BF1F40-B186-4389-860D-E07430EC8711}" type="presParOf" srcId="{22089BE9-F2E5-41A9-B41A-F3D46E3A2A59}" destId="{5DBC6FA4-082B-43EC-9858-49A67024A350}" srcOrd="1" destOrd="0" presId="urn:microsoft.com/office/officeart/2005/8/layout/hierarchy6"/>
    <dgm:cxn modelId="{8AEB85D2-15D6-46CD-A9B8-C19E7D43FB39}" type="presParOf" srcId="{5DBC6FA4-082B-43EC-9858-49A67024A350}" destId="{61AB604F-97C7-4190-B56E-9C0B05C2D7F9}" srcOrd="0" destOrd="0" presId="urn:microsoft.com/office/officeart/2005/8/layout/hierarchy6"/>
    <dgm:cxn modelId="{70E6F3DD-90DD-44B5-8A75-55C70E85D345}" type="presParOf" srcId="{5DBC6FA4-082B-43EC-9858-49A67024A350}" destId="{697E574A-D0F1-4B18-99D8-9EF78EA74BBF}" srcOrd="1" destOrd="0" presId="urn:microsoft.com/office/officeart/2005/8/layout/hierarchy6"/>
    <dgm:cxn modelId="{3F6CBD3F-6098-4390-893A-316F9E8B923E}" type="presParOf" srcId="{697E574A-D0F1-4B18-99D8-9EF78EA74BBF}" destId="{C7A7CE91-1E85-4C96-992C-5BD3E3E3E19F}" srcOrd="0" destOrd="0" presId="urn:microsoft.com/office/officeart/2005/8/layout/hierarchy6"/>
    <dgm:cxn modelId="{CD140926-0B5E-41A4-9754-53BB557EFD0C}" type="presParOf" srcId="{697E574A-D0F1-4B18-99D8-9EF78EA74BBF}" destId="{1F38F8DF-49A3-4A0A-991A-EAE4A120AC2E}" srcOrd="1" destOrd="0" presId="urn:microsoft.com/office/officeart/2005/8/layout/hierarchy6"/>
    <dgm:cxn modelId="{7697EF23-ACDD-4B0E-99FE-D8D38FE694C9}" type="presParOf" srcId="{1F38F8DF-49A3-4A0A-991A-EAE4A120AC2E}" destId="{DF7E8534-C500-4759-84E7-5D80192FBB55}" srcOrd="0" destOrd="0" presId="urn:microsoft.com/office/officeart/2005/8/layout/hierarchy6"/>
    <dgm:cxn modelId="{CD8B5C5C-CA79-4A35-9C1D-D186C9EEF3A0}" type="presParOf" srcId="{1F38F8DF-49A3-4A0A-991A-EAE4A120AC2E}" destId="{AADE6997-973B-4020-951E-5EDA2D771080}" srcOrd="1" destOrd="0" presId="urn:microsoft.com/office/officeart/2005/8/layout/hierarchy6"/>
    <dgm:cxn modelId="{28C1D8ED-51CB-4E5A-AD7C-C03878C3C575}" type="presParOf" srcId="{697E574A-D0F1-4B18-99D8-9EF78EA74BBF}" destId="{2020A4F3-A324-444E-B019-AAC287082431}" srcOrd="2" destOrd="0" presId="urn:microsoft.com/office/officeart/2005/8/layout/hierarchy6"/>
    <dgm:cxn modelId="{BC6EE7ED-A9AD-4327-979F-DF6A319DCF8A}" type="presParOf" srcId="{697E574A-D0F1-4B18-99D8-9EF78EA74BBF}" destId="{22F6D0B3-2C26-4D7D-8214-A46E212319B6}" srcOrd="3" destOrd="0" presId="urn:microsoft.com/office/officeart/2005/8/layout/hierarchy6"/>
    <dgm:cxn modelId="{4DCBB160-88EF-4C97-9E4B-AC69DA196B17}" type="presParOf" srcId="{22F6D0B3-2C26-4D7D-8214-A46E212319B6}" destId="{80409CDE-60D8-4210-ACAC-D04B610E7564}" srcOrd="0" destOrd="0" presId="urn:microsoft.com/office/officeart/2005/8/layout/hierarchy6"/>
    <dgm:cxn modelId="{2FCE6F0A-C1AC-4B13-9016-F0AF528DBB1A}" type="presParOf" srcId="{22F6D0B3-2C26-4D7D-8214-A46E212319B6}" destId="{9B8CE997-D7C9-458D-8006-572F179A6E93}" srcOrd="1" destOrd="0" presId="urn:microsoft.com/office/officeart/2005/8/layout/hierarchy6"/>
    <dgm:cxn modelId="{7BBE10C2-3E4B-4269-83C3-22FE119ACA7D}" type="presParOf" srcId="{22089BE9-F2E5-41A9-B41A-F3D46E3A2A59}" destId="{827CCCB3-4F1F-40D5-BD37-45D1CA6ED660}" srcOrd="2" destOrd="0" presId="urn:microsoft.com/office/officeart/2005/8/layout/hierarchy6"/>
    <dgm:cxn modelId="{3D1D05D8-9159-4A5D-984E-BD93EFEEACE6}" type="presParOf" srcId="{22089BE9-F2E5-41A9-B41A-F3D46E3A2A59}" destId="{AA2A9A7A-08D8-4E7D-9B7C-941D53908DCF}" srcOrd="3" destOrd="0" presId="urn:microsoft.com/office/officeart/2005/8/layout/hierarchy6"/>
    <dgm:cxn modelId="{10817E54-1D7E-4D02-960A-8AA485EE5ED4}" type="presParOf" srcId="{AA2A9A7A-08D8-4E7D-9B7C-941D53908DCF}" destId="{ECCE40C9-5987-4B89-97AE-71FF0E4F2D5B}" srcOrd="0" destOrd="0" presId="urn:microsoft.com/office/officeart/2005/8/layout/hierarchy6"/>
    <dgm:cxn modelId="{36316231-2171-4F7F-9C67-7010AA3E04D0}" type="presParOf" srcId="{AA2A9A7A-08D8-4E7D-9B7C-941D53908DCF}" destId="{802B76F1-33A7-423A-9300-9368AE28D2FB}" srcOrd="1" destOrd="0" presId="urn:microsoft.com/office/officeart/2005/8/layout/hierarchy6"/>
    <dgm:cxn modelId="{8D2AB63D-6873-4858-8391-D74A3AAFACD2}" type="presParOf" srcId="{802B76F1-33A7-423A-9300-9368AE28D2FB}" destId="{E0242758-1ED4-4B16-AB69-5CF8872F6BB7}" srcOrd="0" destOrd="0" presId="urn:microsoft.com/office/officeart/2005/8/layout/hierarchy6"/>
    <dgm:cxn modelId="{4A36AEC8-F734-454B-8E51-4AB375A09945}" type="presParOf" srcId="{802B76F1-33A7-423A-9300-9368AE28D2FB}" destId="{1D875B1A-2247-4DB4-82FD-B55BEE66B8EA}" srcOrd="1" destOrd="0" presId="urn:microsoft.com/office/officeart/2005/8/layout/hierarchy6"/>
    <dgm:cxn modelId="{531ABFAE-2A90-4514-8C4B-631857FBEF66}" type="presParOf" srcId="{1D875B1A-2247-4DB4-82FD-B55BEE66B8EA}" destId="{4DA9F754-2FF8-42E5-8727-8B9C37B5DBD8}" srcOrd="0" destOrd="0" presId="urn:microsoft.com/office/officeart/2005/8/layout/hierarchy6"/>
    <dgm:cxn modelId="{53A8A42F-54BA-4BCA-A03C-CAABFAE30CE2}" type="presParOf" srcId="{1D875B1A-2247-4DB4-82FD-B55BEE66B8EA}" destId="{D00B142C-6EB9-4777-8063-D22D3D5797E0}" srcOrd="1" destOrd="0" presId="urn:microsoft.com/office/officeart/2005/8/layout/hierarchy6"/>
    <dgm:cxn modelId="{68F1E24C-E9B0-4BC1-AC84-5F19CE51DD65}" type="presParOf" srcId="{49344B7B-0007-48DE-8CA1-58EA2857D6D7}" destId="{2F943CE8-9315-4D2C-8ACB-6564AFB8D620}" srcOrd="1" destOrd="0" presId="urn:microsoft.com/office/officeart/2005/8/layout/hierarchy6"/>
    <dgm:cxn modelId="{C62CFA9E-34AE-4ED1-B079-F74B3B07414C}" type="presParOf" srcId="{2F943CE8-9315-4D2C-8ACB-6564AFB8D620}" destId="{C1C2B6D8-A49F-452C-B1C5-B1996D0A94D8}" srcOrd="0" destOrd="0" presId="urn:microsoft.com/office/officeart/2005/8/layout/hierarchy6"/>
    <dgm:cxn modelId="{7B6C55D9-1BDE-47DF-88AD-6B77653DA0A4}" type="presParOf" srcId="{C1C2B6D8-A49F-452C-B1C5-B1996D0A94D8}" destId="{02CC2F66-0476-4539-A836-7C0DE4401EEF}" srcOrd="0" destOrd="0" presId="urn:microsoft.com/office/officeart/2005/8/layout/hierarchy6"/>
    <dgm:cxn modelId="{F078890A-02DA-4275-BF0A-6CD08783F2E2}" type="presParOf" srcId="{C1C2B6D8-A49F-452C-B1C5-B1996D0A94D8}" destId="{5E12043E-1827-446E-A92F-A41723FE33B9}" srcOrd="1" destOrd="0" presId="urn:microsoft.com/office/officeart/2005/8/layout/hierarchy6"/>
    <dgm:cxn modelId="{D2302AAA-7D05-4F5B-9AD8-6BF45B5B451D}" type="presParOf" srcId="{2F943CE8-9315-4D2C-8ACB-6564AFB8D620}" destId="{9EE9E77F-2B30-4DDE-894C-61ABBED2B304}" srcOrd="1" destOrd="0" presId="urn:microsoft.com/office/officeart/2005/8/layout/hierarchy6"/>
    <dgm:cxn modelId="{D55C9A2B-7EA1-422B-8DCD-3B0F70B629DC}" type="presParOf" srcId="{9EE9E77F-2B30-4DDE-894C-61ABBED2B304}" destId="{24895CF4-C342-42B1-BA1B-687C931C6171}" srcOrd="0" destOrd="0" presId="urn:microsoft.com/office/officeart/2005/8/layout/hierarchy6"/>
    <dgm:cxn modelId="{003C67C3-C8FA-4BDC-B99E-6C7E5E3948DB}" type="presParOf" srcId="{2F943CE8-9315-4D2C-8ACB-6564AFB8D620}" destId="{1AC61E22-7B4C-460B-B193-4F8CFFB2F5E0}" srcOrd="2" destOrd="0" presId="urn:microsoft.com/office/officeart/2005/8/layout/hierarchy6"/>
    <dgm:cxn modelId="{3DD22BC7-A2E9-4CB6-BA41-9EBEEF363D36}" type="presParOf" srcId="{1AC61E22-7B4C-460B-B193-4F8CFFB2F5E0}" destId="{B9A9E0C1-DD57-43A1-8B7B-35E1C37D395C}" srcOrd="0" destOrd="0" presId="urn:microsoft.com/office/officeart/2005/8/layout/hierarchy6"/>
    <dgm:cxn modelId="{BC268158-9F63-432F-8F5E-22B367A75C7B}" type="presParOf" srcId="{1AC61E22-7B4C-460B-B193-4F8CFFB2F5E0}" destId="{A262E6CD-FE26-4037-99D4-AD5113C56D21}" srcOrd="1" destOrd="0" presId="urn:microsoft.com/office/officeart/2005/8/layout/hierarchy6"/>
    <dgm:cxn modelId="{680E2D25-FF5A-4629-8AE8-F1529D56399A}" type="presParOf" srcId="{2F943CE8-9315-4D2C-8ACB-6564AFB8D620}" destId="{43A36F05-3ACE-4727-9C43-AB2554C66C40}" srcOrd="3" destOrd="0" presId="urn:microsoft.com/office/officeart/2005/8/layout/hierarchy6"/>
    <dgm:cxn modelId="{9B4B1CAB-96C7-45BD-9799-872D42A846E9}" type="presParOf" srcId="{43A36F05-3ACE-4727-9C43-AB2554C66C40}" destId="{78B7EE6B-9D73-4B52-BB78-B866215C827C}" srcOrd="0" destOrd="0" presId="urn:microsoft.com/office/officeart/2005/8/layout/hierarchy6"/>
    <dgm:cxn modelId="{5C233FE9-5FC1-455A-B399-306F06B54DC5}" type="presParOf" srcId="{2F943CE8-9315-4D2C-8ACB-6564AFB8D620}" destId="{C822EF41-2003-425C-8F81-216E08E77915}" srcOrd="4" destOrd="0" presId="urn:microsoft.com/office/officeart/2005/8/layout/hierarchy6"/>
    <dgm:cxn modelId="{6909B447-2431-47EF-8A4C-745C3BB7CC63}" type="presParOf" srcId="{C822EF41-2003-425C-8F81-216E08E77915}" destId="{93F57D00-492B-491B-8672-AD2554070745}" srcOrd="0" destOrd="0" presId="urn:microsoft.com/office/officeart/2005/8/layout/hierarchy6"/>
    <dgm:cxn modelId="{30F32CC8-B17E-4CDE-88B1-E512860EA181}" type="presParOf" srcId="{C822EF41-2003-425C-8F81-216E08E77915}" destId="{8C9618CA-B14B-46AB-ACD0-4C4961870532}" srcOrd="1" destOrd="0" presId="urn:microsoft.com/office/officeart/2005/8/layout/hierarchy6"/>
  </dgm:cxnLst>
  <dgm:bg/>
  <dgm:whole/>
</dgm:dataModel>
</file>

<file path=ppt/diagrams/data2.xml><?xml version="1.0" encoding="utf-8"?>
<dgm:dataModel xmlns:dgm="http://schemas.openxmlformats.org/drawingml/2006/diagram" xmlns:a="http://schemas.openxmlformats.org/drawingml/2006/main">
  <dgm:ptLst>
    <dgm:pt modelId="{8E08B9B1-0B2D-4A9C-BABA-AEAEB9DAD40C}"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44ACA918-B84B-4EAD-B9BB-626FFE334A6E}">
      <dgm:prSet phldrT="[Text]"/>
      <dgm:spPr>
        <a:solidFill>
          <a:srgbClr val="FF0000">
            <a:alpha val="79000"/>
          </a:srgbClr>
        </a:solidFill>
      </dgm:spPr>
      <dgm:t>
        <a:bodyPr/>
        <a:lstStyle/>
        <a:p>
          <a:r>
            <a:rPr lang="en-US" dirty="0" smtClean="0"/>
            <a:t>Task</a:t>
          </a:r>
          <a:endParaRPr lang="en-US" dirty="0"/>
        </a:p>
      </dgm:t>
    </dgm:pt>
    <dgm:pt modelId="{87CC9285-9856-4C82-A4FF-72540FC24D1B}" type="parTrans" cxnId="{23E87708-3AA1-42ED-A567-F6DFFEACA9E8}">
      <dgm:prSet/>
      <dgm:spPr/>
      <dgm:t>
        <a:bodyPr/>
        <a:lstStyle/>
        <a:p>
          <a:endParaRPr lang="en-US"/>
        </a:p>
      </dgm:t>
    </dgm:pt>
    <dgm:pt modelId="{48050753-B1F4-42B7-971C-8FF1BAB194FD}" type="sibTrans" cxnId="{23E87708-3AA1-42ED-A567-F6DFFEACA9E8}">
      <dgm:prSet/>
      <dgm:spPr/>
      <dgm:t>
        <a:bodyPr/>
        <a:lstStyle/>
        <a:p>
          <a:endParaRPr lang="en-US"/>
        </a:p>
      </dgm:t>
    </dgm:pt>
    <dgm:pt modelId="{3C268B04-E0BD-435D-9B82-93975BFEEE4B}">
      <dgm:prSet phldrT="[Text]"/>
      <dgm:spPr>
        <a:solidFill>
          <a:srgbClr val="33CC33">
            <a:alpha val="49804"/>
          </a:srgbClr>
        </a:solidFill>
      </dgm:spPr>
      <dgm:t>
        <a:bodyPr/>
        <a:lstStyle/>
        <a:p>
          <a:r>
            <a:rPr lang="en-US" dirty="0" smtClean="0"/>
            <a:t>Group A</a:t>
          </a:r>
          <a:endParaRPr lang="en-US" dirty="0"/>
        </a:p>
      </dgm:t>
    </dgm:pt>
    <dgm:pt modelId="{854530A2-C2DD-4D10-8B72-2DA9E198AAF4}" type="parTrans" cxnId="{712A5E8B-A65F-49D6-A820-8AE0B0EE7C7D}">
      <dgm:prSet/>
      <dgm:spPr/>
      <dgm:t>
        <a:bodyPr/>
        <a:lstStyle/>
        <a:p>
          <a:endParaRPr lang="en-US"/>
        </a:p>
      </dgm:t>
    </dgm:pt>
    <dgm:pt modelId="{7D7EB931-F5F0-4F88-A37A-12594E18C72E}" type="sibTrans" cxnId="{712A5E8B-A65F-49D6-A820-8AE0B0EE7C7D}">
      <dgm:prSet/>
      <dgm:spPr/>
      <dgm:t>
        <a:bodyPr/>
        <a:lstStyle/>
        <a:p>
          <a:endParaRPr lang="en-US"/>
        </a:p>
      </dgm:t>
    </dgm:pt>
    <dgm:pt modelId="{FD27EB8F-B399-4CAD-85A1-D64731361EEB}">
      <dgm:prSet phldrT="[Text]"/>
      <dgm:spPr>
        <a:solidFill>
          <a:schemeClr val="accent1">
            <a:alpha val="50000"/>
          </a:schemeClr>
        </a:solidFill>
      </dgm:spPr>
      <dgm:t>
        <a:bodyPr/>
        <a:lstStyle/>
        <a:p>
          <a:r>
            <a:rPr lang="en-US" dirty="0" smtClean="0"/>
            <a:t>Group B</a:t>
          </a:r>
          <a:endParaRPr lang="en-US" dirty="0"/>
        </a:p>
      </dgm:t>
    </dgm:pt>
    <dgm:pt modelId="{8082ECCC-174B-4FF9-84A0-284746D42387}" type="parTrans" cxnId="{E4015638-1277-4AC0-AFDE-A1E29A5D9361}">
      <dgm:prSet/>
      <dgm:spPr/>
      <dgm:t>
        <a:bodyPr/>
        <a:lstStyle/>
        <a:p>
          <a:endParaRPr lang="en-US"/>
        </a:p>
      </dgm:t>
    </dgm:pt>
    <dgm:pt modelId="{7A5F093E-DD74-4325-9B73-A52CBD19B0CD}" type="sibTrans" cxnId="{E4015638-1277-4AC0-AFDE-A1E29A5D9361}">
      <dgm:prSet/>
      <dgm:spPr/>
      <dgm:t>
        <a:bodyPr/>
        <a:lstStyle/>
        <a:p>
          <a:endParaRPr lang="en-US"/>
        </a:p>
      </dgm:t>
    </dgm:pt>
    <dgm:pt modelId="{9C61844A-90CF-4EC0-BB27-9D4E9A39DD41}">
      <dgm:prSet phldrT="[Text]"/>
      <dgm:spPr>
        <a:solidFill>
          <a:srgbClr val="FFFF00">
            <a:alpha val="50000"/>
          </a:srgbClr>
        </a:solidFill>
      </dgm:spPr>
      <dgm:t>
        <a:bodyPr/>
        <a:lstStyle/>
        <a:p>
          <a:r>
            <a:rPr lang="en-US" dirty="0" smtClean="0"/>
            <a:t>Group C</a:t>
          </a:r>
          <a:endParaRPr lang="en-US" dirty="0"/>
        </a:p>
      </dgm:t>
    </dgm:pt>
    <dgm:pt modelId="{BFD1EFB9-C712-4279-96F6-A1FF8F087A2F}" type="parTrans" cxnId="{FEF2802B-513C-4148-B110-44910062FDFD}">
      <dgm:prSet/>
      <dgm:spPr/>
      <dgm:t>
        <a:bodyPr/>
        <a:lstStyle/>
        <a:p>
          <a:endParaRPr lang="en-US"/>
        </a:p>
      </dgm:t>
    </dgm:pt>
    <dgm:pt modelId="{8A8DCE54-9712-4802-809F-4862059F53A8}" type="sibTrans" cxnId="{FEF2802B-513C-4148-B110-44910062FDFD}">
      <dgm:prSet/>
      <dgm:spPr/>
      <dgm:t>
        <a:bodyPr/>
        <a:lstStyle/>
        <a:p>
          <a:endParaRPr lang="en-US"/>
        </a:p>
      </dgm:t>
    </dgm:pt>
    <dgm:pt modelId="{777003A0-B9E9-4262-A721-DBFAA6216B35}">
      <dgm:prSet phldrT="[Text]"/>
      <dgm:spPr>
        <a:solidFill>
          <a:srgbClr val="00B0F0">
            <a:alpha val="49804"/>
          </a:srgbClr>
        </a:solidFill>
      </dgm:spPr>
      <dgm:t>
        <a:bodyPr/>
        <a:lstStyle/>
        <a:p>
          <a:r>
            <a:rPr lang="en-US" dirty="0" smtClean="0"/>
            <a:t>Group D</a:t>
          </a:r>
          <a:endParaRPr lang="en-US" dirty="0"/>
        </a:p>
      </dgm:t>
    </dgm:pt>
    <dgm:pt modelId="{6F1CA9BF-AD18-40D1-A1A0-5BF18ACAD69C}" type="parTrans" cxnId="{04A248EF-9841-4402-9A76-2EC06B3070C7}">
      <dgm:prSet/>
      <dgm:spPr/>
      <dgm:t>
        <a:bodyPr/>
        <a:lstStyle/>
        <a:p>
          <a:endParaRPr lang="en-US"/>
        </a:p>
      </dgm:t>
    </dgm:pt>
    <dgm:pt modelId="{0C4BAB47-B4FC-41DB-969A-F9E657E8DB97}" type="sibTrans" cxnId="{04A248EF-9841-4402-9A76-2EC06B3070C7}">
      <dgm:prSet/>
      <dgm:spPr/>
      <dgm:t>
        <a:bodyPr/>
        <a:lstStyle/>
        <a:p>
          <a:endParaRPr lang="en-US"/>
        </a:p>
      </dgm:t>
    </dgm:pt>
    <dgm:pt modelId="{F7635A3E-C124-4E28-8DEF-BF9EF04CB1EA}" type="pres">
      <dgm:prSet presAssocID="{8E08B9B1-0B2D-4A9C-BABA-AEAEB9DAD40C}" presName="composite" presStyleCnt="0">
        <dgm:presLayoutVars>
          <dgm:chMax val="1"/>
          <dgm:dir/>
          <dgm:resizeHandles val="exact"/>
        </dgm:presLayoutVars>
      </dgm:prSet>
      <dgm:spPr/>
      <dgm:t>
        <a:bodyPr/>
        <a:lstStyle/>
        <a:p>
          <a:endParaRPr lang="en-US"/>
        </a:p>
      </dgm:t>
    </dgm:pt>
    <dgm:pt modelId="{6A0C0BD0-1502-491A-A90E-041D21A4B4F2}" type="pres">
      <dgm:prSet presAssocID="{8E08B9B1-0B2D-4A9C-BABA-AEAEB9DAD40C}" presName="radial" presStyleCnt="0">
        <dgm:presLayoutVars>
          <dgm:animLvl val="ctr"/>
        </dgm:presLayoutVars>
      </dgm:prSet>
      <dgm:spPr/>
    </dgm:pt>
    <dgm:pt modelId="{F1F45028-A31A-4FB1-BB5B-4DABDA08D321}" type="pres">
      <dgm:prSet presAssocID="{44ACA918-B84B-4EAD-B9BB-626FFE334A6E}" presName="centerShape" presStyleLbl="vennNode1" presStyleIdx="0" presStyleCnt="5"/>
      <dgm:spPr/>
      <dgm:t>
        <a:bodyPr/>
        <a:lstStyle/>
        <a:p>
          <a:endParaRPr lang="en-US"/>
        </a:p>
      </dgm:t>
    </dgm:pt>
    <dgm:pt modelId="{4544E80E-A960-423E-8A7B-FA8BB0C7F6E2}" type="pres">
      <dgm:prSet presAssocID="{3C268B04-E0BD-435D-9B82-93975BFEEE4B}" presName="node" presStyleLbl="vennNode1" presStyleIdx="1" presStyleCnt="5">
        <dgm:presLayoutVars>
          <dgm:bulletEnabled val="1"/>
        </dgm:presLayoutVars>
      </dgm:prSet>
      <dgm:spPr/>
      <dgm:t>
        <a:bodyPr/>
        <a:lstStyle/>
        <a:p>
          <a:endParaRPr lang="en-US"/>
        </a:p>
      </dgm:t>
    </dgm:pt>
    <dgm:pt modelId="{ECDFE960-7D32-4BE2-95D0-787B89EAF503}" type="pres">
      <dgm:prSet presAssocID="{FD27EB8F-B399-4CAD-85A1-D64731361EEB}" presName="node" presStyleLbl="vennNode1" presStyleIdx="2" presStyleCnt="5">
        <dgm:presLayoutVars>
          <dgm:bulletEnabled val="1"/>
        </dgm:presLayoutVars>
      </dgm:prSet>
      <dgm:spPr/>
      <dgm:t>
        <a:bodyPr/>
        <a:lstStyle/>
        <a:p>
          <a:endParaRPr lang="en-US"/>
        </a:p>
      </dgm:t>
    </dgm:pt>
    <dgm:pt modelId="{AF0D50FC-9757-425D-A492-6233FD8C02BF}" type="pres">
      <dgm:prSet presAssocID="{9C61844A-90CF-4EC0-BB27-9D4E9A39DD41}" presName="node" presStyleLbl="vennNode1" presStyleIdx="3" presStyleCnt="5">
        <dgm:presLayoutVars>
          <dgm:bulletEnabled val="1"/>
        </dgm:presLayoutVars>
      </dgm:prSet>
      <dgm:spPr/>
      <dgm:t>
        <a:bodyPr/>
        <a:lstStyle/>
        <a:p>
          <a:endParaRPr lang="en-US"/>
        </a:p>
      </dgm:t>
    </dgm:pt>
    <dgm:pt modelId="{3A29A801-0AB3-4E2F-BC4E-6C21DBA8885C}" type="pres">
      <dgm:prSet presAssocID="{777003A0-B9E9-4262-A721-DBFAA6216B35}" presName="node" presStyleLbl="vennNode1" presStyleIdx="4" presStyleCnt="5">
        <dgm:presLayoutVars>
          <dgm:bulletEnabled val="1"/>
        </dgm:presLayoutVars>
      </dgm:prSet>
      <dgm:spPr/>
      <dgm:t>
        <a:bodyPr/>
        <a:lstStyle/>
        <a:p>
          <a:endParaRPr lang="en-US"/>
        </a:p>
      </dgm:t>
    </dgm:pt>
  </dgm:ptLst>
  <dgm:cxnLst>
    <dgm:cxn modelId="{7AD596E4-BFC2-4CF0-B1A6-B10D704AF96F}" type="presOf" srcId="{3C268B04-E0BD-435D-9B82-93975BFEEE4B}" destId="{4544E80E-A960-423E-8A7B-FA8BB0C7F6E2}" srcOrd="0" destOrd="0" presId="urn:microsoft.com/office/officeart/2005/8/layout/radial3"/>
    <dgm:cxn modelId="{B4FA8EC2-2F9B-49D1-9F01-2EBE4EC1AEF1}" type="presOf" srcId="{8E08B9B1-0B2D-4A9C-BABA-AEAEB9DAD40C}" destId="{F7635A3E-C124-4E28-8DEF-BF9EF04CB1EA}" srcOrd="0" destOrd="0" presId="urn:microsoft.com/office/officeart/2005/8/layout/radial3"/>
    <dgm:cxn modelId="{F3371DDF-CA0D-4D9C-B2D6-B1F278AA91BD}" type="presOf" srcId="{FD27EB8F-B399-4CAD-85A1-D64731361EEB}" destId="{ECDFE960-7D32-4BE2-95D0-787B89EAF503}" srcOrd="0" destOrd="0" presId="urn:microsoft.com/office/officeart/2005/8/layout/radial3"/>
    <dgm:cxn modelId="{AE96C94A-B8D3-41B3-ADF8-BBCAD128504D}" type="presOf" srcId="{777003A0-B9E9-4262-A721-DBFAA6216B35}" destId="{3A29A801-0AB3-4E2F-BC4E-6C21DBA8885C}" srcOrd="0" destOrd="0" presId="urn:microsoft.com/office/officeart/2005/8/layout/radial3"/>
    <dgm:cxn modelId="{712A5E8B-A65F-49D6-A820-8AE0B0EE7C7D}" srcId="{44ACA918-B84B-4EAD-B9BB-626FFE334A6E}" destId="{3C268B04-E0BD-435D-9B82-93975BFEEE4B}" srcOrd="0" destOrd="0" parTransId="{854530A2-C2DD-4D10-8B72-2DA9E198AAF4}" sibTransId="{7D7EB931-F5F0-4F88-A37A-12594E18C72E}"/>
    <dgm:cxn modelId="{FEF2802B-513C-4148-B110-44910062FDFD}" srcId="{44ACA918-B84B-4EAD-B9BB-626FFE334A6E}" destId="{9C61844A-90CF-4EC0-BB27-9D4E9A39DD41}" srcOrd="2" destOrd="0" parTransId="{BFD1EFB9-C712-4279-96F6-A1FF8F087A2F}" sibTransId="{8A8DCE54-9712-4802-809F-4862059F53A8}"/>
    <dgm:cxn modelId="{E4015638-1277-4AC0-AFDE-A1E29A5D9361}" srcId="{44ACA918-B84B-4EAD-B9BB-626FFE334A6E}" destId="{FD27EB8F-B399-4CAD-85A1-D64731361EEB}" srcOrd="1" destOrd="0" parTransId="{8082ECCC-174B-4FF9-84A0-284746D42387}" sibTransId="{7A5F093E-DD74-4325-9B73-A52CBD19B0CD}"/>
    <dgm:cxn modelId="{23E87708-3AA1-42ED-A567-F6DFFEACA9E8}" srcId="{8E08B9B1-0B2D-4A9C-BABA-AEAEB9DAD40C}" destId="{44ACA918-B84B-4EAD-B9BB-626FFE334A6E}" srcOrd="0" destOrd="0" parTransId="{87CC9285-9856-4C82-A4FF-72540FC24D1B}" sibTransId="{48050753-B1F4-42B7-971C-8FF1BAB194FD}"/>
    <dgm:cxn modelId="{F5DA9606-FC4B-46E0-A344-4B94C2AB7383}" type="presOf" srcId="{9C61844A-90CF-4EC0-BB27-9D4E9A39DD41}" destId="{AF0D50FC-9757-425D-A492-6233FD8C02BF}" srcOrd="0" destOrd="0" presId="urn:microsoft.com/office/officeart/2005/8/layout/radial3"/>
    <dgm:cxn modelId="{4F172141-F07D-475E-9F7A-23278D8DF2BE}" type="presOf" srcId="{44ACA918-B84B-4EAD-B9BB-626FFE334A6E}" destId="{F1F45028-A31A-4FB1-BB5B-4DABDA08D321}" srcOrd="0" destOrd="0" presId="urn:microsoft.com/office/officeart/2005/8/layout/radial3"/>
    <dgm:cxn modelId="{04A248EF-9841-4402-9A76-2EC06B3070C7}" srcId="{44ACA918-B84B-4EAD-B9BB-626FFE334A6E}" destId="{777003A0-B9E9-4262-A721-DBFAA6216B35}" srcOrd="3" destOrd="0" parTransId="{6F1CA9BF-AD18-40D1-A1A0-5BF18ACAD69C}" sibTransId="{0C4BAB47-B4FC-41DB-969A-F9E657E8DB97}"/>
    <dgm:cxn modelId="{5849C89B-A46A-452E-8407-9A8E479324F9}" type="presParOf" srcId="{F7635A3E-C124-4E28-8DEF-BF9EF04CB1EA}" destId="{6A0C0BD0-1502-491A-A90E-041D21A4B4F2}" srcOrd="0" destOrd="0" presId="urn:microsoft.com/office/officeart/2005/8/layout/radial3"/>
    <dgm:cxn modelId="{B19535C3-A34F-49A9-9A27-978CC2E282A2}" type="presParOf" srcId="{6A0C0BD0-1502-491A-A90E-041D21A4B4F2}" destId="{F1F45028-A31A-4FB1-BB5B-4DABDA08D321}" srcOrd="0" destOrd="0" presId="urn:microsoft.com/office/officeart/2005/8/layout/radial3"/>
    <dgm:cxn modelId="{30387DF9-36DC-4F0F-B4BD-814251A4DF31}" type="presParOf" srcId="{6A0C0BD0-1502-491A-A90E-041D21A4B4F2}" destId="{4544E80E-A960-423E-8A7B-FA8BB0C7F6E2}" srcOrd="1" destOrd="0" presId="urn:microsoft.com/office/officeart/2005/8/layout/radial3"/>
    <dgm:cxn modelId="{323C5D46-3FFA-44C6-B8AF-FB83F3832639}" type="presParOf" srcId="{6A0C0BD0-1502-491A-A90E-041D21A4B4F2}" destId="{ECDFE960-7D32-4BE2-95D0-787B89EAF503}" srcOrd="2" destOrd="0" presId="urn:microsoft.com/office/officeart/2005/8/layout/radial3"/>
    <dgm:cxn modelId="{1F7DE3A2-9B51-41B1-B816-1DC1AFE8975F}" type="presParOf" srcId="{6A0C0BD0-1502-491A-A90E-041D21A4B4F2}" destId="{AF0D50FC-9757-425D-A492-6233FD8C02BF}" srcOrd="3" destOrd="0" presId="urn:microsoft.com/office/officeart/2005/8/layout/radial3"/>
    <dgm:cxn modelId="{1EE14AF1-7D98-4130-B24F-BB3C48B520D4}" type="presParOf" srcId="{6A0C0BD0-1502-491A-A90E-041D21A4B4F2}" destId="{3A29A801-0AB3-4E2F-BC4E-6C21DBA8885C}" srcOrd="4" destOrd="0" presId="urn:microsoft.com/office/officeart/2005/8/layout/radial3"/>
  </dgm:cxnLst>
  <dgm:bg/>
  <dgm:whole/>
</dgm:dataModel>
</file>

<file path=ppt/diagrams/data3.xml><?xml version="1.0" encoding="utf-8"?>
<dgm:dataModel xmlns:dgm="http://schemas.openxmlformats.org/drawingml/2006/diagram" xmlns:a="http://schemas.openxmlformats.org/drawingml/2006/main">
  <dgm:ptLst>
    <dgm:pt modelId="{64F81BE3-870B-4670-B1D0-F035C3009A22}"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23B9A43C-9AA0-483E-87ED-DB46CC4A2A41}">
      <dgm:prSet phldrT="[Text]"/>
      <dgm:spPr/>
      <dgm:t>
        <a:bodyPr/>
        <a:lstStyle/>
        <a:p>
          <a:r>
            <a:rPr lang="en-US" dirty="0" smtClean="0"/>
            <a:t>Teacher</a:t>
          </a:r>
          <a:endParaRPr lang="en-US" dirty="0"/>
        </a:p>
      </dgm:t>
    </dgm:pt>
    <dgm:pt modelId="{1341D7ED-8B26-4B9E-B3CC-B7183CE82B32}" type="parTrans" cxnId="{E48098D0-2A0B-4DEF-9336-41AD419D1581}">
      <dgm:prSet/>
      <dgm:spPr/>
      <dgm:t>
        <a:bodyPr/>
        <a:lstStyle/>
        <a:p>
          <a:endParaRPr lang="en-US"/>
        </a:p>
      </dgm:t>
    </dgm:pt>
    <dgm:pt modelId="{BBE02593-E4AF-4830-A9FB-216FA19F1B58}" type="sibTrans" cxnId="{E48098D0-2A0B-4DEF-9336-41AD419D1581}">
      <dgm:prSet/>
      <dgm:spPr/>
      <dgm:t>
        <a:bodyPr/>
        <a:lstStyle/>
        <a:p>
          <a:endParaRPr lang="en-US"/>
        </a:p>
      </dgm:t>
    </dgm:pt>
    <dgm:pt modelId="{E1A1DD28-125E-41BB-BB0E-49F7D818E9E3}">
      <dgm:prSet phldrT="[Text]"/>
      <dgm:spPr/>
      <dgm:t>
        <a:bodyPr/>
        <a:lstStyle/>
        <a:p>
          <a:r>
            <a:rPr lang="en-US" dirty="0" smtClean="0"/>
            <a:t>Teacher</a:t>
          </a:r>
          <a:endParaRPr lang="en-US" dirty="0"/>
        </a:p>
      </dgm:t>
    </dgm:pt>
    <dgm:pt modelId="{757E1956-57A6-49A2-AA89-E46654ABC067}" type="parTrans" cxnId="{8845AB0F-5C74-4FFA-80C2-BEC2508B7DA6}">
      <dgm:prSet/>
      <dgm:spPr/>
      <dgm:t>
        <a:bodyPr/>
        <a:lstStyle/>
        <a:p>
          <a:endParaRPr lang="en-US"/>
        </a:p>
      </dgm:t>
    </dgm:pt>
    <dgm:pt modelId="{0C2C98E1-B997-481D-80A7-D488269A8B5D}" type="sibTrans" cxnId="{8845AB0F-5C74-4FFA-80C2-BEC2508B7DA6}">
      <dgm:prSet/>
      <dgm:spPr/>
      <dgm:t>
        <a:bodyPr/>
        <a:lstStyle/>
        <a:p>
          <a:endParaRPr lang="en-US"/>
        </a:p>
      </dgm:t>
    </dgm:pt>
    <dgm:pt modelId="{EACF6B76-5B79-412A-A352-3A4F70DCF04A}">
      <dgm:prSet phldrT="[Text]"/>
      <dgm:spPr/>
      <dgm:t>
        <a:bodyPr/>
        <a:lstStyle/>
        <a:p>
          <a:r>
            <a:rPr lang="en-US" dirty="0" smtClean="0"/>
            <a:t>Student</a:t>
          </a:r>
          <a:endParaRPr lang="en-US" dirty="0"/>
        </a:p>
      </dgm:t>
    </dgm:pt>
    <dgm:pt modelId="{3117DAA4-398F-4FA8-A0D9-EC2C2A1EF1B8}" type="parTrans" cxnId="{9B2920B3-EE61-4049-9721-28C5C2468503}">
      <dgm:prSet/>
      <dgm:spPr/>
      <dgm:t>
        <a:bodyPr/>
        <a:lstStyle/>
        <a:p>
          <a:endParaRPr lang="en-US"/>
        </a:p>
      </dgm:t>
    </dgm:pt>
    <dgm:pt modelId="{415A6A13-5A9C-4347-BBA3-6D8CC82C057A}" type="sibTrans" cxnId="{9B2920B3-EE61-4049-9721-28C5C2468503}">
      <dgm:prSet/>
      <dgm:spPr/>
      <dgm:t>
        <a:bodyPr/>
        <a:lstStyle/>
        <a:p>
          <a:endParaRPr lang="en-US"/>
        </a:p>
      </dgm:t>
    </dgm:pt>
    <dgm:pt modelId="{D9CD730D-470A-4029-99EB-CA7707AB0DE6}">
      <dgm:prSet phldrT="[Text]"/>
      <dgm:spPr/>
      <dgm:t>
        <a:bodyPr/>
        <a:lstStyle/>
        <a:p>
          <a:r>
            <a:rPr lang="en-US" dirty="0" smtClean="0"/>
            <a:t>Student</a:t>
          </a:r>
          <a:endParaRPr lang="en-US" dirty="0"/>
        </a:p>
      </dgm:t>
    </dgm:pt>
    <dgm:pt modelId="{D139FD75-AFCC-48F1-8491-3173176F60D9}" type="parTrans" cxnId="{4B715472-6F11-4FFF-A2CC-F14DE6486C6A}">
      <dgm:prSet/>
      <dgm:spPr/>
      <dgm:t>
        <a:bodyPr/>
        <a:lstStyle/>
        <a:p>
          <a:endParaRPr lang="en-US"/>
        </a:p>
      </dgm:t>
    </dgm:pt>
    <dgm:pt modelId="{B8743687-C503-4828-8A1B-199F10E8F8C2}" type="sibTrans" cxnId="{4B715472-6F11-4FFF-A2CC-F14DE6486C6A}">
      <dgm:prSet/>
      <dgm:spPr/>
      <dgm:t>
        <a:bodyPr/>
        <a:lstStyle/>
        <a:p>
          <a:endParaRPr lang="en-US"/>
        </a:p>
      </dgm:t>
    </dgm:pt>
    <dgm:pt modelId="{4DB606D6-28CC-4CC5-B65D-4F2EDBB7DFD6}">
      <dgm:prSet phldrT="[Text]"/>
      <dgm:spPr/>
      <dgm:t>
        <a:bodyPr/>
        <a:lstStyle/>
        <a:p>
          <a:r>
            <a:rPr lang="en-US" dirty="0" smtClean="0"/>
            <a:t>Teacher</a:t>
          </a:r>
          <a:endParaRPr lang="en-US" dirty="0"/>
        </a:p>
      </dgm:t>
    </dgm:pt>
    <dgm:pt modelId="{A9203EDB-96F7-4CDF-BC29-90BAFFDB55B5}" type="parTrans" cxnId="{5D27B156-99F2-4C9D-92F3-2096B60F12B6}">
      <dgm:prSet/>
      <dgm:spPr/>
      <dgm:t>
        <a:bodyPr/>
        <a:lstStyle/>
        <a:p>
          <a:endParaRPr lang="en-US"/>
        </a:p>
      </dgm:t>
    </dgm:pt>
    <dgm:pt modelId="{FC256FEE-4DF9-4EC8-9407-01EF1C2D8179}" type="sibTrans" cxnId="{5D27B156-99F2-4C9D-92F3-2096B60F12B6}">
      <dgm:prSet/>
      <dgm:spPr/>
      <dgm:t>
        <a:bodyPr/>
        <a:lstStyle/>
        <a:p>
          <a:endParaRPr lang="en-US"/>
        </a:p>
      </dgm:t>
    </dgm:pt>
    <dgm:pt modelId="{3A6A5462-126A-43FA-A3A1-F7458CF223FE}">
      <dgm:prSet phldrT="[Text]"/>
      <dgm:spPr/>
      <dgm:t>
        <a:bodyPr/>
        <a:lstStyle/>
        <a:p>
          <a:r>
            <a:rPr lang="en-US" dirty="0" smtClean="0"/>
            <a:t>Student</a:t>
          </a:r>
          <a:endParaRPr lang="en-US" dirty="0"/>
        </a:p>
      </dgm:t>
    </dgm:pt>
    <dgm:pt modelId="{5935BBCA-BBF4-49D8-B88F-60D3259381D5}" type="parTrans" cxnId="{532E086D-629E-43E2-89D1-532621EF8E56}">
      <dgm:prSet/>
      <dgm:spPr/>
      <dgm:t>
        <a:bodyPr/>
        <a:lstStyle/>
        <a:p>
          <a:endParaRPr lang="en-US"/>
        </a:p>
      </dgm:t>
    </dgm:pt>
    <dgm:pt modelId="{FCAFDFF0-4EA7-4C4F-A8AC-3AC7B4C842A4}" type="sibTrans" cxnId="{532E086D-629E-43E2-89D1-532621EF8E56}">
      <dgm:prSet/>
      <dgm:spPr/>
      <dgm:t>
        <a:bodyPr/>
        <a:lstStyle/>
        <a:p>
          <a:endParaRPr lang="en-US"/>
        </a:p>
      </dgm:t>
    </dgm:pt>
    <dgm:pt modelId="{2714D3E2-B28C-4201-9B45-F6772BF9321C}">
      <dgm:prSet phldrT="[Text]"/>
      <dgm:spPr/>
      <dgm:t>
        <a:bodyPr/>
        <a:lstStyle/>
        <a:p>
          <a:r>
            <a:rPr lang="en-US" dirty="0" smtClean="0"/>
            <a:t>Task Coordinator</a:t>
          </a:r>
          <a:endParaRPr lang="en-US" dirty="0"/>
        </a:p>
      </dgm:t>
    </dgm:pt>
    <dgm:pt modelId="{D5FA9496-C3F1-496D-A1C3-4FC3F2DDFBE6}" type="parTrans" cxnId="{5F15A682-4FD0-4C30-AB47-F58BF6000ED2}">
      <dgm:prSet/>
      <dgm:spPr/>
      <dgm:t>
        <a:bodyPr/>
        <a:lstStyle/>
        <a:p>
          <a:endParaRPr lang="en-US"/>
        </a:p>
      </dgm:t>
    </dgm:pt>
    <dgm:pt modelId="{9777F739-DA38-46CC-82F4-3144795DD6D0}" type="sibTrans" cxnId="{5F15A682-4FD0-4C30-AB47-F58BF6000ED2}">
      <dgm:prSet/>
      <dgm:spPr/>
      <dgm:t>
        <a:bodyPr/>
        <a:lstStyle/>
        <a:p>
          <a:endParaRPr lang="en-US"/>
        </a:p>
      </dgm:t>
    </dgm:pt>
    <dgm:pt modelId="{62032B77-6423-4031-9D50-E794B30302BF}">
      <dgm:prSet phldrT="[Text]"/>
      <dgm:spPr/>
      <dgm:t>
        <a:bodyPr/>
        <a:lstStyle/>
        <a:p>
          <a:r>
            <a:rPr lang="en-US" dirty="0" smtClean="0"/>
            <a:t>Group facilitator</a:t>
          </a:r>
          <a:endParaRPr lang="en-US" dirty="0"/>
        </a:p>
      </dgm:t>
    </dgm:pt>
    <dgm:pt modelId="{0F4DA07C-0A1C-45BA-91A3-57088A07A01F}" type="parTrans" cxnId="{EBB410DD-29E5-4F4B-8C53-CEADACBF30D9}">
      <dgm:prSet/>
      <dgm:spPr/>
      <dgm:t>
        <a:bodyPr/>
        <a:lstStyle/>
        <a:p>
          <a:endParaRPr lang="en-US"/>
        </a:p>
      </dgm:t>
    </dgm:pt>
    <dgm:pt modelId="{D151AFCE-FBB3-4E0B-BB77-B2761E316EF6}" type="sibTrans" cxnId="{EBB410DD-29E5-4F4B-8C53-CEADACBF30D9}">
      <dgm:prSet/>
      <dgm:spPr/>
      <dgm:t>
        <a:bodyPr/>
        <a:lstStyle/>
        <a:p>
          <a:endParaRPr lang="en-US"/>
        </a:p>
      </dgm:t>
    </dgm:pt>
    <dgm:pt modelId="{31EAF4AA-D38C-495D-90CD-AA2D43724F0A}">
      <dgm:prSet phldrT="[Text]"/>
      <dgm:spPr/>
      <dgm:t>
        <a:bodyPr/>
        <a:lstStyle/>
        <a:p>
          <a:r>
            <a:rPr lang="en-US" dirty="0" smtClean="0"/>
            <a:t>Participant</a:t>
          </a:r>
          <a:endParaRPr lang="en-US" dirty="0"/>
        </a:p>
      </dgm:t>
    </dgm:pt>
    <dgm:pt modelId="{3603C866-9E22-4486-90CD-FBDACDDA7663}" type="parTrans" cxnId="{3F3430FA-EB28-489B-9FB9-744C769229D3}">
      <dgm:prSet/>
      <dgm:spPr/>
      <dgm:t>
        <a:bodyPr/>
        <a:lstStyle/>
        <a:p>
          <a:endParaRPr lang="en-US"/>
        </a:p>
      </dgm:t>
    </dgm:pt>
    <dgm:pt modelId="{643DD20A-B271-4BBA-A7DB-08BEBB37FDA4}" type="sibTrans" cxnId="{3F3430FA-EB28-489B-9FB9-744C769229D3}">
      <dgm:prSet/>
      <dgm:spPr/>
      <dgm:t>
        <a:bodyPr/>
        <a:lstStyle/>
        <a:p>
          <a:endParaRPr lang="en-US"/>
        </a:p>
      </dgm:t>
    </dgm:pt>
    <dgm:pt modelId="{2A7AB1C1-277D-4A56-B449-49EA43AF18F6}" type="pres">
      <dgm:prSet presAssocID="{64F81BE3-870B-4670-B1D0-F035C3009A22}" presName="mainComposite" presStyleCnt="0">
        <dgm:presLayoutVars>
          <dgm:chPref val="1"/>
          <dgm:dir/>
          <dgm:animOne val="branch"/>
          <dgm:animLvl val="lvl"/>
          <dgm:resizeHandles val="exact"/>
        </dgm:presLayoutVars>
      </dgm:prSet>
      <dgm:spPr/>
      <dgm:t>
        <a:bodyPr/>
        <a:lstStyle/>
        <a:p>
          <a:endParaRPr lang="en-US"/>
        </a:p>
      </dgm:t>
    </dgm:pt>
    <dgm:pt modelId="{5946AC0F-D947-47E9-BC4A-98C3E81E1DF9}" type="pres">
      <dgm:prSet presAssocID="{64F81BE3-870B-4670-B1D0-F035C3009A22}" presName="hierFlow" presStyleCnt="0"/>
      <dgm:spPr/>
    </dgm:pt>
    <dgm:pt modelId="{9D4D74D9-F809-49F2-9DCC-87BC037B5B60}" type="pres">
      <dgm:prSet presAssocID="{64F81BE3-870B-4670-B1D0-F035C3009A22}" presName="firstBuf" presStyleCnt="0"/>
      <dgm:spPr/>
    </dgm:pt>
    <dgm:pt modelId="{2E3E8FD2-D9EF-4E98-919D-2201656DB09C}" type="pres">
      <dgm:prSet presAssocID="{64F81BE3-870B-4670-B1D0-F035C3009A22}" presName="hierChild1" presStyleCnt="0">
        <dgm:presLayoutVars>
          <dgm:chPref val="1"/>
          <dgm:animOne val="branch"/>
          <dgm:animLvl val="lvl"/>
        </dgm:presLayoutVars>
      </dgm:prSet>
      <dgm:spPr/>
    </dgm:pt>
    <dgm:pt modelId="{50224DB2-0B8A-4843-9A48-4930ECD41593}" type="pres">
      <dgm:prSet presAssocID="{23B9A43C-9AA0-483E-87ED-DB46CC4A2A41}" presName="Name14" presStyleCnt="0"/>
      <dgm:spPr/>
    </dgm:pt>
    <dgm:pt modelId="{DEABAB5E-F121-4C80-A83D-0057FC4BFCD8}" type="pres">
      <dgm:prSet presAssocID="{23B9A43C-9AA0-483E-87ED-DB46CC4A2A41}" presName="level1Shape" presStyleLbl="node0" presStyleIdx="0" presStyleCnt="1">
        <dgm:presLayoutVars>
          <dgm:chPref val="3"/>
        </dgm:presLayoutVars>
      </dgm:prSet>
      <dgm:spPr/>
      <dgm:t>
        <a:bodyPr/>
        <a:lstStyle/>
        <a:p>
          <a:endParaRPr lang="en-US"/>
        </a:p>
      </dgm:t>
    </dgm:pt>
    <dgm:pt modelId="{C81BAC2F-82D2-4DA5-B581-4A0F6C76CF7E}" type="pres">
      <dgm:prSet presAssocID="{23B9A43C-9AA0-483E-87ED-DB46CC4A2A41}" presName="hierChild2" presStyleCnt="0"/>
      <dgm:spPr/>
    </dgm:pt>
    <dgm:pt modelId="{DC490B29-55F3-45F6-991A-DCAC678DE1EF}" type="pres">
      <dgm:prSet presAssocID="{757E1956-57A6-49A2-AA89-E46654ABC067}" presName="Name19" presStyleLbl="parChTrans1D2" presStyleIdx="0" presStyleCnt="2"/>
      <dgm:spPr/>
      <dgm:t>
        <a:bodyPr/>
        <a:lstStyle/>
        <a:p>
          <a:endParaRPr lang="en-US"/>
        </a:p>
      </dgm:t>
    </dgm:pt>
    <dgm:pt modelId="{3F3425CE-5B3D-416C-AF1F-03110FDDB71A}" type="pres">
      <dgm:prSet presAssocID="{E1A1DD28-125E-41BB-BB0E-49F7D818E9E3}" presName="Name21" presStyleCnt="0"/>
      <dgm:spPr/>
    </dgm:pt>
    <dgm:pt modelId="{E6BB2D5D-0FE2-4FE9-8AA8-D5F13DB97B39}" type="pres">
      <dgm:prSet presAssocID="{E1A1DD28-125E-41BB-BB0E-49F7D818E9E3}" presName="level2Shape" presStyleLbl="node2" presStyleIdx="0" presStyleCnt="2"/>
      <dgm:spPr/>
      <dgm:t>
        <a:bodyPr/>
        <a:lstStyle/>
        <a:p>
          <a:endParaRPr lang="en-US"/>
        </a:p>
      </dgm:t>
    </dgm:pt>
    <dgm:pt modelId="{4D0AC06F-09F8-498B-AC97-53B14A34DAD7}" type="pres">
      <dgm:prSet presAssocID="{E1A1DD28-125E-41BB-BB0E-49F7D818E9E3}" presName="hierChild3" presStyleCnt="0"/>
      <dgm:spPr/>
    </dgm:pt>
    <dgm:pt modelId="{C5A156D4-2035-4D02-A31D-CB3E1730B0AC}" type="pres">
      <dgm:prSet presAssocID="{3117DAA4-398F-4FA8-A0D9-EC2C2A1EF1B8}" presName="Name19" presStyleLbl="parChTrans1D3" presStyleIdx="0" presStyleCnt="3"/>
      <dgm:spPr/>
      <dgm:t>
        <a:bodyPr/>
        <a:lstStyle/>
        <a:p>
          <a:endParaRPr lang="en-US"/>
        </a:p>
      </dgm:t>
    </dgm:pt>
    <dgm:pt modelId="{9DEA500E-E9B7-4B0A-904A-11FDCA7B0584}" type="pres">
      <dgm:prSet presAssocID="{EACF6B76-5B79-412A-A352-3A4F70DCF04A}" presName="Name21" presStyleCnt="0"/>
      <dgm:spPr/>
    </dgm:pt>
    <dgm:pt modelId="{D5F310CE-E5BA-46F8-9254-9E2D6C5E54FA}" type="pres">
      <dgm:prSet presAssocID="{EACF6B76-5B79-412A-A352-3A4F70DCF04A}" presName="level2Shape" presStyleLbl="node3" presStyleIdx="0" presStyleCnt="3"/>
      <dgm:spPr/>
      <dgm:t>
        <a:bodyPr/>
        <a:lstStyle/>
        <a:p>
          <a:endParaRPr lang="en-US"/>
        </a:p>
      </dgm:t>
    </dgm:pt>
    <dgm:pt modelId="{50A570DE-8E10-4BB4-9792-FC418AE6D5C7}" type="pres">
      <dgm:prSet presAssocID="{EACF6B76-5B79-412A-A352-3A4F70DCF04A}" presName="hierChild3" presStyleCnt="0"/>
      <dgm:spPr/>
    </dgm:pt>
    <dgm:pt modelId="{A445B102-881F-4DC7-B47F-0B9FA18EF031}" type="pres">
      <dgm:prSet presAssocID="{D139FD75-AFCC-48F1-8491-3173176F60D9}" presName="Name19" presStyleLbl="parChTrans1D3" presStyleIdx="1" presStyleCnt="3"/>
      <dgm:spPr/>
      <dgm:t>
        <a:bodyPr/>
        <a:lstStyle/>
        <a:p>
          <a:endParaRPr lang="en-US"/>
        </a:p>
      </dgm:t>
    </dgm:pt>
    <dgm:pt modelId="{11326831-7DC5-4F6D-A19D-106C85FEAEE8}" type="pres">
      <dgm:prSet presAssocID="{D9CD730D-470A-4029-99EB-CA7707AB0DE6}" presName="Name21" presStyleCnt="0"/>
      <dgm:spPr/>
    </dgm:pt>
    <dgm:pt modelId="{CD491ADE-6C18-4940-A8D6-65EA14E39304}" type="pres">
      <dgm:prSet presAssocID="{D9CD730D-470A-4029-99EB-CA7707AB0DE6}" presName="level2Shape" presStyleLbl="node3" presStyleIdx="1" presStyleCnt="3"/>
      <dgm:spPr/>
      <dgm:t>
        <a:bodyPr/>
        <a:lstStyle/>
        <a:p>
          <a:endParaRPr lang="en-US"/>
        </a:p>
      </dgm:t>
    </dgm:pt>
    <dgm:pt modelId="{E8FE2FB0-D1E3-4CCC-963D-C15C10F2E39B}" type="pres">
      <dgm:prSet presAssocID="{D9CD730D-470A-4029-99EB-CA7707AB0DE6}" presName="hierChild3" presStyleCnt="0"/>
      <dgm:spPr/>
    </dgm:pt>
    <dgm:pt modelId="{B87F17EC-F701-4C6D-91DC-B7544BAD5177}" type="pres">
      <dgm:prSet presAssocID="{A9203EDB-96F7-4CDF-BC29-90BAFFDB55B5}" presName="Name19" presStyleLbl="parChTrans1D2" presStyleIdx="1" presStyleCnt="2"/>
      <dgm:spPr/>
      <dgm:t>
        <a:bodyPr/>
        <a:lstStyle/>
        <a:p>
          <a:endParaRPr lang="en-US"/>
        </a:p>
      </dgm:t>
    </dgm:pt>
    <dgm:pt modelId="{294F6ECB-CBA8-4A7F-A2BD-E5E5202F2185}" type="pres">
      <dgm:prSet presAssocID="{4DB606D6-28CC-4CC5-B65D-4F2EDBB7DFD6}" presName="Name21" presStyleCnt="0"/>
      <dgm:spPr/>
    </dgm:pt>
    <dgm:pt modelId="{D8EC7A51-8E26-4398-8DC8-8272CE3CCA5E}" type="pres">
      <dgm:prSet presAssocID="{4DB606D6-28CC-4CC5-B65D-4F2EDBB7DFD6}" presName="level2Shape" presStyleLbl="node2" presStyleIdx="1" presStyleCnt="2"/>
      <dgm:spPr/>
      <dgm:t>
        <a:bodyPr/>
        <a:lstStyle/>
        <a:p>
          <a:endParaRPr lang="en-US"/>
        </a:p>
      </dgm:t>
    </dgm:pt>
    <dgm:pt modelId="{DEF86099-09B3-4902-9E57-EE7AF571025A}" type="pres">
      <dgm:prSet presAssocID="{4DB606D6-28CC-4CC5-B65D-4F2EDBB7DFD6}" presName="hierChild3" presStyleCnt="0"/>
      <dgm:spPr/>
    </dgm:pt>
    <dgm:pt modelId="{A883F2AC-0D31-440B-AF31-08E046D81C8E}" type="pres">
      <dgm:prSet presAssocID="{5935BBCA-BBF4-49D8-B88F-60D3259381D5}" presName="Name19" presStyleLbl="parChTrans1D3" presStyleIdx="2" presStyleCnt="3"/>
      <dgm:spPr/>
      <dgm:t>
        <a:bodyPr/>
        <a:lstStyle/>
        <a:p>
          <a:endParaRPr lang="en-US"/>
        </a:p>
      </dgm:t>
    </dgm:pt>
    <dgm:pt modelId="{F2A1C54A-0007-48DF-A409-B0A33A1ED2C8}" type="pres">
      <dgm:prSet presAssocID="{3A6A5462-126A-43FA-A3A1-F7458CF223FE}" presName="Name21" presStyleCnt="0"/>
      <dgm:spPr/>
    </dgm:pt>
    <dgm:pt modelId="{2A7F7D4B-3BC3-4E8E-B3A2-7449A8E66802}" type="pres">
      <dgm:prSet presAssocID="{3A6A5462-126A-43FA-A3A1-F7458CF223FE}" presName="level2Shape" presStyleLbl="node3" presStyleIdx="2" presStyleCnt="3"/>
      <dgm:spPr/>
      <dgm:t>
        <a:bodyPr/>
        <a:lstStyle/>
        <a:p>
          <a:endParaRPr lang="en-US"/>
        </a:p>
      </dgm:t>
    </dgm:pt>
    <dgm:pt modelId="{5FAF02CB-D731-4595-92E0-E43B6FA94E28}" type="pres">
      <dgm:prSet presAssocID="{3A6A5462-126A-43FA-A3A1-F7458CF223FE}" presName="hierChild3" presStyleCnt="0"/>
      <dgm:spPr/>
    </dgm:pt>
    <dgm:pt modelId="{08E20F3D-906B-43FF-A96A-FE3D2E70C6FA}" type="pres">
      <dgm:prSet presAssocID="{64F81BE3-870B-4670-B1D0-F035C3009A22}" presName="bgShapesFlow" presStyleCnt="0"/>
      <dgm:spPr/>
    </dgm:pt>
    <dgm:pt modelId="{90D9A916-8F60-42CD-8470-CB6E78E01C63}" type="pres">
      <dgm:prSet presAssocID="{2714D3E2-B28C-4201-9B45-F6772BF9321C}" presName="rectComp" presStyleCnt="0"/>
      <dgm:spPr/>
    </dgm:pt>
    <dgm:pt modelId="{5271017F-DA3F-4E17-80A8-29598F557271}" type="pres">
      <dgm:prSet presAssocID="{2714D3E2-B28C-4201-9B45-F6772BF9321C}" presName="bgRect" presStyleLbl="bgShp" presStyleIdx="0" presStyleCnt="3"/>
      <dgm:spPr/>
      <dgm:t>
        <a:bodyPr/>
        <a:lstStyle/>
        <a:p>
          <a:endParaRPr lang="en-US"/>
        </a:p>
      </dgm:t>
    </dgm:pt>
    <dgm:pt modelId="{3AF4B068-2119-4A18-9262-2BBE84B61BBA}" type="pres">
      <dgm:prSet presAssocID="{2714D3E2-B28C-4201-9B45-F6772BF9321C}" presName="bgRectTx" presStyleLbl="bgShp" presStyleIdx="0" presStyleCnt="3">
        <dgm:presLayoutVars>
          <dgm:bulletEnabled val="1"/>
        </dgm:presLayoutVars>
      </dgm:prSet>
      <dgm:spPr/>
      <dgm:t>
        <a:bodyPr/>
        <a:lstStyle/>
        <a:p>
          <a:endParaRPr lang="en-US"/>
        </a:p>
      </dgm:t>
    </dgm:pt>
    <dgm:pt modelId="{E9F344DA-2268-4115-BCF4-9E6D71550F4E}" type="pres">
      <dgm:prSet presAssocID="{2714D3E2-B28C-4201-9B45-F6772BF9321C}" presName="spComp" presStyleCnt="0"/>
      <dgm:spPr/>
    </dgm:pt>
    <dgm:pt modelId="{A0C3A72C-0DAE-42E0-97BF-A444DDF80EAE}" type="pres">
      <dgm:prSet presAssocID="{2714D3E2-B28C-4201-9B45-F6772BF9321C}" presName="vSp" presStyleCnt="0"/>
      <dgm:spPr/>
    </dgm:pt>
    <dgm:pt modelId="{95C4DFCA-83D0-4FDA-A844-AE364B2A6BCB}" type="pres">
      <dgm:prSet presAssocID="{62032B77-6423-4031-9D50-E794B30302BF}" presName="rectComp" presStyleCnt="0"/>
      <dgm:spPr/>
    </dgm:pt>
    <dgm:pt modelId="{B184B280-30E9-4BA8-A234-5A37B2642230}" type="pres">
      <dgm:prSet presAssocID="{62032B77-6423-4031-9D50-E794B30302BF}" presName="bgRect" presStyleLbl="bgShp" presStyleIdx="1" presStyleCnt="3"/>
      <dgm:spPr/>
      <dgm:t>
        <a:bodyPr/>
        <a:lstStyle/>
        <a:p>
          <a:endParaRPr lang="en-US"/>
        </a:p>
      </dgm:t>
    </dgm:pt>
    <dgm:pt modelId="{C6A56385-0807-446B-AD49-4BEC167D2204}" type="pres">
      <dgm:prSet presAssocID="{62032B77-6423-4031-9D50-E794B30302BF}" presName="bgRectTx" presStyleLbl="bgShp" presStyleIdx="1" presStyleCnt="3">
        <dgm:presLayoutVars>
          <dgm:bulletEnabled val="1"/>
        </dgm:presLayoutVars>
      </dgm:prSet>
      <dgm:spPr/>
      <dgm:t>
        <a:bodyPr/>
        <a:lstStyle/>
        <a:p>
          <a:endParaRPr lang="en-US"/>
        </a:p>
      </dgm:t>
    </dgm:pt>
    <dgm:pt modelId="{01E4B461-9C1A-454A-ACE7-65424C28C899}" type="pres">
      <dgm:prSet presAssocID="{62032B77-6423-4031-9D50-E794B30302BF}" presName="spComp" presStyleCnt="0"/>
      <dgm:spPr/>
    </dgm:pt>
    <dgm:pt modelId="{C17C879F-F073-40AA-B41B-44E68BA9DE1A}" type="pres">
      <dgm:prSet presAssocID="{62032B77-6423-4031-9D50-E794B30302BF}" presName="vSp" presStyleCnt="0"/>
      <dgm:spPr/>
    </dgm:pt>
    <dgm:pt modelId="{7B009767-D220-420B-B4A0-C89A3CC476A7}" type="pres">
      <dgm:prSet presAssocID="{31EAF4AA-D38C-495D-90CD-AA2D43724F0A}" presName="rectComp" presStyleCnt="0"/>
      <dgm:spPr/>
    </dgm:pt>
    <dgm:pt modelId="{02DD9041-8343-4215-AB0B-362B3788D14E}" type="pres">
      <dgm:prSet presAssocID="{31EAF4AA-D38C-495D-90CD-AA2D43724F0A}" presName="bgRect" presStyleLbl="bgShp" presStyleIdx="2" presStyleCnt="3"/>
      <dgm:spPr/>
      <dgm:t>
        <a:bodyPr/>
        <a:lstStyle/>
        <a:p>
          <a:endParaRPr lang="en-US"/>
        </a:p>
      </dgm:t>
    </dgm:pt>
    <dgm:pt modelId="{39749EE0-A4EE-4CB2-933A-F67680249D0E}" type="pres">
      <dgm:prSet presAssocID="{31EAF4AA-D38C-495D-90CD-AA2D43724F0A}" presName="bgRectTx" presStyleLbl="bgShp" presStyleIdx="2" presStyleCnt="3">
        <dgm:presLayoutVars>
          <dgm:bulletEnabled val="1"/>
        </dgm:presLayoutVars>
      </dgm:prSet>
      <dgm:spPr/>
      <dgm:t>
        <a:bodyPr/>
        <a:lstStyle/>
        <a:p>
          <a:endParaRPr lang="en-US"/>
        </a:p>
      </dgm:t>
    </dgm:pt>
  </dgm:ptLst>
  <dgm:cxnLst>
    <dgm:cxn modelId="{4310D176-F285-4A5C-B260-43D242DB0F24}" type="presOf" srcId="{23B9A43C-9AA0-483E-87ED-DB46CC4A2A41}" destId="{DEABAB5E-F121-4C80-A83D-0057FC4BFCD8}" srcOrd="0" destOrd="0" presId="urn:microsoft.com/office/officeart/2005/8/layout/hierarchy6"/>
    <dgm:cxn modelId="{3F3430FA-EB28-489B-9FB9-744C769229D3}" srcId="{64F81BE3-870B-4670-B1D0-F035C3009A22}" destId="{31EAF4AA-D38C-495D-90CD-AA2D43724F0A}" srcOrd="3" destOrd="0" parTransId="{3603C866-9E22-4486-90CD-FBDACDDA7663}" sibTransId="{643DD20A-B271-4BBA-A7DB-08BEBB37FDA4}"/>
    <dgm:cxn modelId="{CE21075E-F88D-494C-8556-510D660A2E53}" type="presOf" srcId="{5935BBCA-BBF4-49D8-B88F-60D3259381D5}" destId="{A883F2AC-0D31-440B-AF31-08E046D81C8E}" srcOrd="0" destOrd="0" presId="urn:microsoft.com/office/officeart/2005/8/layout/hierarchy6"/>
    <dgm:cxn modelId="{0375E326-DC6A-45D5-9BFE-95CEC80A792B}" type="presOf" srcId="{62032B77-6423-4031-9D50-E794B30302BF}" destId="{B184B280-30E9-4BA8-A234-5A37B2642230}" srcOrd="0" destOrd="0" presId="urn:microsoft.com/office/officeart/2005/8/layout/hierarchy6"/>
    <dgm:cxn modelId="{963CF988-79B3-4A51-A8C7-DBA034C783B9}" type="presOf" srcId="{D139FD75-AFCC-48F1-8491-3173176F60D9}" destId="{A445B102-881F-4DC7-B47F-0B9FA18EF031}" srcOrd="0" destOrd="0" presId="urn:microsoft.com/office/officeart/2005/8/layout/hierarchy6"/>
    <dgm:cxn modelId="{D22224BE-F59E-46DA-AAF5-08DCBCD6ECB4}" type="presOf" srcId="{62032B77-6423-4031-9D50-E794B30302BF}" destId="{C6A56385-0807-446B-AD49-4BEC167D2204}" srcOrd="1" destOrd="0" presId="urn:microsoft.com/office/officeart/2005/8/layout/hierarchy6"/>
    <dgm:cxn modelId="{AD275601-AE80-4E57-A003-BE26B1860561}" type="presOf" srcId="{31EAF4AA-D38C-495D-90CD-AA2D43724F0A}" destId="{39749EE0-A4EE-4CB2-933A-F67680249D0E}" srcOrd="1" destOrd="0" presId="urn:microsoft.com/office/officeart/2005/8/layout/hierarchy6"/>
    <dgm:cxn modelId="{7A9A42B6-C337-4CF2-B013-FBA4C0F24871}" type="presOf" srcId="{64F81BE3-870B-4670-B1D0-F035C3009A22}" destId="{2A7AB1C1-277D-4A56-B449-49EA43AF18F6}" srcOrd="0" destOrd="0" presId="urn:microsoft.com/office/officeart/2005/8/layout/hierarchy6"/>
    <dgm:cxn modelId="{165C22D4-B787-4B64-BBB9-BF6524EE999F}" type="presOf" srcId="{3A6A5462-126A-43FA-A3A1-F7458CF223FE}" destId="{2A7F7D4B-3BC3-4E8E-B3A2-7449A8E66802}" srcOrd="0" destOrd="0" presId="urn:microsoft.com/office/officeart/2005/8/layout/hierarchy6"/>
    <dgm:cxn modelId="{5D27B156-99F2-4C9D-92F3-2096B60F12B6}" srcId="{23B9A43C-9AA0-483E-87ED-DB46CC4A2A41}" destId="{4DB606D6-28CC-4CC5-B65D-4F2EDBB7DFD6}" srcOrd="1" destOrd="0" parTransId="{A9203EDB-96F7-4CDF-BC29-90BAFFDB55B5}" sibTransId="{FC256FEE-4DF9-4EC8-9407-01EF1C2D8179}"/>
    <dgm:cxn modelId="{004FAC51-F01C-429F-BBE4-AC17C518CF0E}" type="presOf" srcId="{4DB606D6-28CC-4CC5-B65D-4F2EDBB7DFD6}" destId="{D8EC7A51-8E26-4398-8DC8-8272CE3CCA5E}" srcOrd="0" destOrd="0" presId="urn:microsoft.com/office/officeart/2005/8/layout/hierarchy6"/>
    <dgm:cxn modelId="{D519A42E-BAE1-4FB5-84AC-B69C50740240}" type="presOf" srcId="{EACF6B76-5B79-412A-A352-3A4F70DCF04A}" destId="{D5F310CE-E5BA-46F8-9254-9E2D6C5E54FA}" srcOrd="0" destOrd="0" presId="urn:microsoft.com/office/officeart/2005/8/layout/hierarchy6"/>
    <dgm:cxn modelId="{8845AB0F-5C74-4FFA-80C2-BEC2508B7DA6}" srcId="{23B9A43C-9AA0-483E-87ED-DB46CC4A2A41}" destId="{E1A1DD28-125E-41BB-BB0E-49F7D818E9E3}" srcOrd="0" destOrd="0" parTransId="{757E1956-57A6-49A2-AA89-E46654ABC067}" sibTransId="{0C2C98E1-B997-481D-80A7-D488269A8B5D}"/>
    <dgm:cxn modelId="{EBB410DD-29E5-4F4B-8C53-CEADACBF30D9}" srcId="{64F81BE3-870B-4670-B1D0-F035C3009A22}" destId="{62032B77-6423-4031-9D50-E794B30302BF}" srcOrd="2" destOrd="0" parTransId="{0F4DA07C-0A1C-45BA-91A3-57088A07A01F}" sibTransId="{D151AFCE-FBB3-4E0B-BB77-B2761E316EF6}"/>
    <dgm:cxn modelId="{6750B8A1-1FA0-496C-B7BE-CEED476F88E0}" type="presOf" srcId="{757E1956-57A6-49A2-AA89-E46654ABC067}" destId="{DC490B29-55F3-45F6-991A-DCAC678DE1EF}" srcOrd="0" destOrd="0" presId="urn:microsoft.com/office/officeart/2005/8/layout/hierarchy6"/>
    <dgm:cxn modelId="{E48098D0-2A0B-4DEF-9336-41AD419D1581}" srcId="{64F81BE3-870B-4670-B1D0-F035C3009A22}" destId="{23B9A43C-9AA0-483E-87ED-DB46CC4A2A41}" srcOrd="0" destOrd="0" parTransId="{1341D7ED-8B26-4B9E-B3CC-B7183CE82B32}" sibTransId="{BBE02593-E4AF-4830-A9FB-216FA19F1B58}"/>
    <dgm:cxn modelId="{5F15A682-4FD0-4C30-AB47-F58BF6000ED2}" srcId="{64F81BE3-870B-4670-B1D0-F035C3009A22}" destId="{2714D3E2-B28C-4201-9B45-F6772BF9321C}" srcOrd="1" destOrd="0" parTransId="{D5FA9496-C3F1-496D-A1C3-4FC3F2DDFBE6}" sibTransId="{9777F739-DA38-46CC-82F4-3144795DD6D0}"/>
    <dgm:cxn modelId="{0420C943-64A4-4CFD-987D-B71230F3E6D1}" type="presOf" srcId="{2714D3E2-B28C-4201-9B45-F6772BF9321C}" destId="{3AF4B068-2119-4A18-9262-2BBE84B61BBA}" srcOrd="1" destOrd="0" presId="urn:microsoft.com/office/officeart/2005/8/layout/hierarchy6"/>
    <dgm:cxn modelId="{4B715472-6F11-4FFF-A2CC-F14DE6486C6A}" srcId="{E1A1DD28-125E-41BB-BB0E-49F7D818E9E3}" destId="{D9CD730D-470A-4029-99EB-CA7707AB0DE6}" srcOrd="1" destOrd="0" parTransId="{D139FD75-AFCC-48F1-8491-3173176F60D9}" sibTransId="{B8743687-C503-4828-8A1B-199F10E8F8C2}"/>
    <dgm:cxn modelId="{8B1A4E40-69E3-45EA-ACF5-50B3CE2306B0}" type="presOf" srcId="{E1A1DD28-125E-41BB-BB0E-49F7D818E9E3}" destId="{E6BB2D5D-0FE2-4FE9-8AA8-D5F13DB97B39}" srcOrd="0" destOrd="0" presId="urn:microsoft.com/office/officeart/2005/8/layout/hierarchy6"/>
    <dgm:cxn modelId="{4ADB0E8D-631E-4EA9-A155-D90BD30DC5CF}" type="presOf" srcId="{3117DAA4-398F-4FA8-A0D9-EC2C2A1EF1B8}" destId="{C5A156D4-2035-4D02-A31D-CB3E1730B0AC}" srcOrd="0" destOrd="0" presId="urn:microsoft.com/office/officeart/2005/8/layout/hierarchy6"/>
    <dgm:cxn modelId="{532E086D-629E-43E2-89D1-532621EF8E56}" srcId="{4DB606D6-28CC-4CC5-B65D-4F2EDBB7DFD6}" destId="{3A6A5462-126A-43FA-A3A1-F7458CF223FE}" srcOrd="0" destOrd="0" parTransId="{5935BBCA-BBF4-49D8-B88F-60D3259381D5}" sibTransId="{FCAFDFF0-4EA7-4C4F-A8AC-3AC7B4C842A4}"/>
    <dgm:cxn modelId="{9B2920B3-EE61-4049-9721-28C5C2468503}" srcId="{E1A1DD28-125E-41BB-BB0E-49F7D818E9E3}" destId="{EACF6B76-5B79-412A-A352-3A4F70DCF04A}" srcOrd="0" destOrd="0" parTransId="{3117DAA4-398F-4FA8-A0D9-EC2C2A1EF1B8}" sibTransId="{415A6A13-5A9C-4347-BBA3-6D8CC82C057A}"/>
    <dgm:cxn modelId="{2A5F32FF-9F42-4241-BEFE-D7BB876F4B84}" type="presOf" srcId="{31EAF4AA-D38C-495D-90CD-AA2D43724F0A}" destId="{02DD9041-8343-4215-AB0B-362B3788D14E}" srcOrd="0" destOrd="0" presId="urn:microsoft.com/office/officeart/2005/8/layout/hierarchy6"/>
    <dgm:cxn modelId="{39960BE8-B7B2-4D84-8F72-B6A31AFAD30D}" type="presOf" srcId="{D9CD730D-470A-4029-99EB-CA7707AB0DE6}" destId="{CD491ADE-6C18-4940-A8D6-65EA14E39304}" srcOrd="0" destOrd="0" presId="urn:microsoft.com/office/officeart/2005/8/layout/hierarchy6"/>
    <dgm:cxn modelId="{DCD70111-215F-499D-A53A-E51F2AC1688B}" type="presOf" srcId="{A9203EDB-96F7-4CDF-BC29-90BAFFDB55B5}" destId="{B87F17EC-F701-4C6D-91DC-B7544BAD5177}" srcOrd="0" destOrd="0" presId="urn:microsoft.com/office/officeart/2005/8/layout/hierarchy6"/>
    <dgm:cxn modelId="{DAED5CC5-7FA8-4190-A58B-D234DCF1B465}" type="presOf" srcId="{2714D3E2-B28C-4201-9B45-F6772BF9321C}" destId="{5271017F-DA3F-4E17-80A8-29598F557271}" srcOrd="0" destOrd="0" presId="urn:microsoft.com/office/officeart/2005/8/layout/hierarchy6"/>
    <dgm:cxn modelId="{8DC9C8E5-22D0-46FD-84BE-511D752D8030}" type="presParOf" srcId="{2A7AB1C1-277D-4A56-B449-49EA43AF18F6}" destId="{5946AC0F-D947-47E9-BC4A-98C3E81E1DF9}" srcOrd="0" destOrd="0" presId="urn:microsoft.com/office/officeart/2005/8/layout/hierarchy6"/>
    <dgm:cxn modelId="{92AA5FB8-2793-4E05-8CFB-B9091E7A531D}" type="presParOf" srcId="{5946AC0F-D947-47E9-BC4A-98C3E81E1DF9}" destId="{9D4D74D9-F809-49F2-9DCC-87BC037B5B60}" srcOrd="0" destOrd="0" presId="urn:microsoft.com/office/officeart/2005/8/layout/hierarchy6"/>
    <dgm:cxn modelId="{2E4B05A6-D4B0-4CC3-A4F1-2CA991374458}" type="presParOf" srcId="{5946AC0F-D947-47E9-BC4A-98C3E81E1DF9}" destId="{2E3E8FD2-D9EF-4E98-919D-2201656DB09C}" srcOrd="1" destOrd="0" presId="urn:microsoft.com/office/officeart/2005/8/layout/hierarchy6"/>
    <dgm:cxn modelId="{C50A13C8-3BD4-4E23-93CA-8EDEDF4B781E}" type="presParOf" srcId="{2E3E8FD2-D9EF-4E98-919D-2201656DB09C}" destId="{50224DB2-0B8A-4843-9A48-4930ECD41593}" srcOrd="0" destOrd="0" presId="urn:microsoft.com/office/officeart/2005/8/layout/hierarchy6"/>
    <dgm:cxn modelId="{2AFE9647-DA69-47C2-A252-62E802E514AB}" type="presParOf" srcId="{50224DB2-0B8A-4843-9A48-4930ECD41593}" destId="{DEABAB5E-F121-4C80-A83D-0057FC4BFCD8}" srcOrd="0" destOrd="0" presId="urn:microsoft.com/office/officeart/2005/8/layout/hierarchy6"/>
    <dgm:cxn modelId="{41A1791E-A719-4AD3-8E17-FBD20E7C940F}" type="presParOf" srcId="{50224DB2-0B8A-4843-9A48-4930ECD41593}" destId="{C81BAC2F-82D2-4DA5-B581-4A0F6C76CF7E}" srcOrd="1" destOrd="0" presId="urn:microsoft.com/office/officeart/2005/8/layout/hierarchy6"/>
    <dgm:cxn modelId="{454FF7D5-AD5C-4897-BFDC-E8916487D8BA}" type="presParOf" srcId="{C81BAC2F-82D2-4DA5-B581-4A0F6C76CF7E}" destId="{DC490B29-55F3-45F6-991A-DCAC678DE1EF}" srcOrd="0" destOrd="0" presId="urn:microsoft.com/office/officeart/2005/8/layout/hierarchy6"/>
    <dgm:cxn modelId="{55C6544B-5436-45BE-845C-3A34E5965F6B}" type="presParOf" srcId="{C81BAC2F-82D2-4DA5-B581-4A0F6C76CF7E}" destId="{3F3425CE-5B3D-416C-AF1F-03110FDDB71A}" srcOrd="1" destOrd="0" presId="urn:microsoft.com/office/officeart/2005/8/layout/hierarchy6"/>
    <dgm:cxn modelId="{1F2968A5-FB2C-4A6F-BB23-7198820A10B7}" type="presParOf" srcId="{3F3425CE-5B3D-416C-AF1F-03110FDDB71A}" destId="{E6BB2D5D-0FE2-4FE9-8AA8-D5F13DB97B39}" srcOrd="0" destOrd="0" presId="urn:microsoft.com/office/officeart/2005/8/layout/hierarchy6"/>
    <dgm:cxn modelId="{E52FAF67-2C02-4D28-A65A-F7814C7AB5E5}" type="presParOf" srcId="{3F3425CE-5B3D-416C-AF1F-03110FDDB71A}" destId="{4D0AC06F-09F8-498B-AC97-53B14A34DAD7}" srcOrd="1" destOrd="0" presId="urn:microsoft.com/office/officeart/2005/8/layout/hierarchy6"/>
    <dgm:cxn modelId="{AA1E670A-178A-4451-B3F8-C3EBEFF3123B}" type="presParOf" srcId="{4D0AC06F-09F8-498B-AC97-53B14A34DAD7}" destId="{C5A156D4-2035-4D02-A31D-CB3E1730B0AC}" srcOrd="0" destOrd="0" presId="urn:microsoft.com/office/officeart/2005/8/layout/hierarchy6"/>
    <dgm:cxn modelId="{361C9A2A-6ADB-401B-8DC8-D2F819FFAF20}" type="presParOf" srcId="{4D0AC06F-09F8-498B-AC97-53B14A34DAD7}" destId="{9DEA500E-E9B7-4B0A-904A-11FDCA7B0584}" srcOrd="1" destOrd="0" presId="urn:microsoft.com/office/officeart/2005/8/layout/hierarchy6"/>
    <dgm:cxn modelId="{D65ACB63-52D0-4474-8888-78DAC9E30CA2}" type="presParOf" srcId="{9DEA500E-E9B7-4B0A-904A-11FDCA7B0584}" destId="{D5F310CE-E5BA-46F8-9254-9E2D6C5E54FA}" srcOrd="0" destOrd="0" presId="urn:microsoft.com/office/officeart/2005/8/layout/hierarchy6"/>
    <dgm:cxn modelId="{057E5D8A-9558-4007-ADD8-385003B85C6F}" type="presParOf" srcId="{9DEA500E-E9B7-4B0A-904A-11FDCA7B0584}" destId="{50A570DE-8E10-4BB4-9792-FC418AE6D5C7}" srcOrd="1" destOrd="0" presId="urn:microsoft.com/office/officeart/2005/8/layout/hierarchy6"/>
    <dgm:cxn modelId="{9C0B82E8-D318-4A8E-89C9-29E38673364E}" type="presParOf" srcId="{4D0AC06F-09F8-498B-AC97-53B14A34DAD7}" destId="{A445B102-881F-4DC7-B47F-0B9FA18EF031}" srcOrd="2" destOrd="0" presId="urn:microsoft.com/office/officeart/2005/8/layout/hierarchy6"/>
    <dgm:cxn modelId="{377F4843-DD17-4A7B-AA1D-81847419DD6F}" type="presParOf" srcId="{4D0AC06F-09F8-498B-AC97-53B14A34DAD7}" destId="{11326831-7DC5-4F6D-A19D-106C85FEAEE8}" srcOrd="3" destOrd="0" presId="urn:microsoft.com/office/officeart/2005/8/layout/hierarchy6"/>
    <dgm:cxn modelId="{93AD508E-6BC1-47A2-B8BB-B4D46447D368}" type="presParOf" srcId="{11326831-7DC5-4F6D-A19D-106C85FEAEE8}" destId="{CD491ADE-6C18-4940-A8D6-65EA14E39304}" srcOrd="0" destOrd="0" presId="urn:microsoft.com/office/officeart/2005/8/layout/hierarchy6"/>
    <dgm:cxn modelId="{7C744739-F1CE-40EF-B693-3F3FF4633E02}" type="presParOf" srcId="{11326831-7DC5-4F6D-A19D-106C85FEAEE8}" destId="{E8FE2FB0-D1E3-4CCC-963D-C15C10F2E39B}" srcOrd="1" destOrd="0" presId="urn:microsoft.com/office/officeart/2005/8/layout/hierarchy6"/>
    <dgm:cxn modelId="{1E6F7203-BDE5-4658-8903-79D0974A282F}" type="presParOf" srcId="{C81BAC2F-82D2-4DA5-B581-4A0F6C76CF7E}" destId="{B87F17EC-F701-4C6D-91DC-B7544BAD5177}" srcOrd="2" destOrd="0" presId="urn:microsoft.com/office/officeart/2005/8/layout/hierarchy6"/>
    <dgm:cxn modelId="{1C209DB5-82A3-40AC-9AC7-D2644D143405}" type="presParOf" srcId="{C81BAC2F-82D2-4DA5-B581-4A0F6C76CF7E}" destId="{294F6ECB-CBA8-4A7F-A2BD-E5E5202F2185}" srcOrd="3" destOrd="0" presId="urn:microsoft.com/office/officeart/2005/8/layout/hierarchy6"/>
    <dgm:cxn modelId="{B5266D8C-4360-4B00-B59E-99C881508CF0}" type="presParOf" srcId="{294F6ECB-CBA8-4A7F-A2BD-E5E5202F2185}" destId="{D8EC7A51-8E26-4398-8DC8-8272CE3CCA5E}" srcOrd="0" destOrd="0" presId="urn:microsoft.com/office/officeart/2005/8/layout/hierarchy6"/>
    <dgm:cxn modelId="{DAA0F091-31FB-4528-A000-DD814BB780DB}" type="presParOf" srcId="{294F6ECB-CBA8-4A7F-A2BD-E5E5202F2185}" destId="{DEF86099-09B3-4902-9E57-EE7AF571025A}" srcOrd="1" destOrd="0" presId="urn:microsoft.com/office/officeart/2005/8/layout/hierarchy6"/>
    <dgm:cxn modelId="{EDDA5D3E-6184-4955-8330-709F04CC8235}" type="presParOf" srcId="{DEF86099-09B3-4902-9E57-EE7AF571025A}" destId="{A883F2AC-0D31-440B-AF31-08E046D81C8E}" srcOrd="0" destOrd="0" presId="urn:microsoft.com/office/officeart/2005/8/layout/hierarchy6"/>
    <dgm:cxn modelId="{689EACB6-AE99-48B0-BA00-3481BF3824E8}" type="presParOf" srcId="{DEF86099-09B3-4902-9E57-EE7AF571025A}" destId="{F2A1C54A-0007-48DF-A409-B0A33A1ED2C8}" srcOrd="1" destOrd="0" presId="urn:microsoft.com/office/officeart/2005/8/layout/hierarchy6"/>
    <dgm:cxn modelId="{6BB520FF-2DFA-4F0F-9537-036CFD7B09F1}" type="presParOf" srcId="{F2A1C54A-0007-48DF-A409-B0A33A1ED2C8}" destId="{2A7F7D4B-3BC3-4E8E-B3A2-7449A8E66802}" srcOrd="0" destOrd="0" presId="urn:microsoft.com/office/officeart/2005/8/layout/hierarchy6"/>
    <dgm:cxn modelId="{EE7BBD6D-84D8-443F-A47B-39C48A740BB9}" type="presParOf" srcId="{F2A1C54A-0007-48DF-A409-B0A33A1ED2C8}" destId="{5FAF02CB-D731-4595-92E0-E43B6FA94E28}" srcOrd="1" destOrd="0" presId="urn:microsoft.com/office/officeart/2005/8/layout/hierarchy6"/>
    <dgm:cxn modelId="{8F1C2818-0597-4DBA-A992-E4E5F3809323}" type="presParOf" srcId="{2A7AB1C1-277D-4A56-B449-49EA43AF18F6}" destId="{08E20F3D-906B-43FF-A96A-FE3D2E70C6FA}" srcOrd="1" destOrd="0" presId="urn:microsoft.com/office/officeart/2005/8/layout/hierarchy6"/>
    <dgm:cxn modelId="{8147A1CE-88FA-49D5-8092-BBF3ECF598AF}" type="presParOf" srcId="{08E20F3D-906B-43FF-A96A-FE3D2E70C6FA}" destId="{90D9A916-8F60-42CD-8470-CB6E78E01C63}" srcOrd="0" destOrd="0" presId="urn:microsoft.com/office/officeart/2005/8/layout/hierarchy6"/>
    <dgm:cxn modelId="{1983F344-0139-49DB-967B-2EC1BA4E382E}" type="presParOf" srcId="{90D9A916-8F60-42CD-8470-CB6E78E01C63}" destId="{5271017F-DA3F-4E17-80A8-29598F557271}" srcOrd="0" destOrd="0" presId="urn:microsoft.com/office/officeart/2005/8/layout/hierarchy6"/>
    <dgm:cxn modelId="{BD9EF5F9-8EC0-4FC5-93C5-807024544F2B}" type="presParOf" srcId="{90D9A916-8F60-42CD-8470-CB6E78E01C63}" destId="{3AF4B068-2119-4A18-9262-2BBE84B61BBA}" srcOrd="1" destOrd="0" presId="urn:microsoft.com/office/officeart/2005/8/layout/hierarchy6"/>
    <dgm:cxn modelId="{00491D5F-66F6-4E26-9B66-4516914E7E07}" type="presParOf" srcId="{08E20F3D-906B-43FF-A96A-FE3D2E70C6FA}" destId="{E9F344DA-2268-4115-BCF4-9E6D71550F4E}" srcOrd="1" destOrd="0" presId="urn:microsoft.com/office/officeart/2005/8/layout/hierarchy6"/>
    <dgm:cxn modelId="{93B81AE2-987F-4FEB-9AE3-1EB419EC3A97}" type="presParOf" srcId="{E9F344DA-2268-4115-BCF4-9E6D71550F4E}" destId="{A0C3A72C-0DAE-42E0-97BF-A444DDF80EAE}" srcOrd="0" destOrd="0" presId="urn:microsoft.com/office/officeart/2005/8/layout/hierarchy6"/>
    <dgm:cxn modelId="{30E247AB-2140-485C-B982-8143E1325C43}" type="presParOf" srcId="{08E20F3D-906B-43FF-A96A-FE3D2E70C6FA}" destId="{95C4DFCA-83D0-4FDA-A844-AE364B2A6BCB}" srcOrd="2" destOrd="0" presId="urn:microsoft.com/office/officeart/2005/8/layout/hierarchy6"/>
    <dgm:cxn modelId="{C00C550B-1A13-4480-A6ED-C5D53BAC58AD}" type="presParOf" srcId="{95C4DFCA-83D0-4FDA-A844-AE364B2A6BCB}" destId="{B184B280-30E9-4BA8-A234-5A37B2642230}" srcOrd="0" destOrd="0" presId="urn:microsoft.com/office/officeart/2005/8/layout/hierarchy6"/>
    <dgm:cxn modelId="{D9385C73-A3F8-49E6-B252-7022EB4C6144}" type="presParOf" srcId="{95C4DFCA-83D0-4FDA-A844-AE364B2A6BCB}" destId="{C6A56385-0807-446B-AD49-4BEC167D2204}" srcOrd="1" destOrd="0" presId="urn:microsoft.com/office/officeart/2005/8/layout/hierarchy6"/>
    <dgm:cxn modelId="{730F02F6-81B2-45EF-BF2E-96A9C448FF8F}" type="presParOf" srcId="{08E20F3D-906B-43FF-A96A-FE3D2E70C6FA}" destId="{01E4B461-9C1A-454A-ACE7-65424C28C899}" srcOrd="3" destOrd="0" presId="urn:microsoft.com/office/officeart/2005/8/layout/hierarchy6"/>
    <dgm:cxn modelId="{E4CD27A1-2E6E-4040-ABAF-0C6446AE7073}" type="presParOf" srcId="{01E4B461-9C1A-454A-ACE7-65424C28C899}" destId="{C17C879F-F073-40AA-B41B-44E68BA9DE1A}" srcOrd="0" destOrd="0" presId="urn:microsoft.com/office/officeart/2005/8/layout/hierarchy6"/>
    <dgm:cxn modelId="{76B336DD-47D5-4D27-A1C4-841EE4063EEE}" type="presParOf" srcId="{08E20F3D-906B-43FF-A96A-FE3D2E70C6FA}" destId="{7B009767-D220-420B-B4A0-C89A3CC476A7}" srcOrd="4" destOrd="0" presId="urn:microsoft.com/office/officeart/2005/8/layout/hierarchy6"/>
    <dgm:cxn modelId="{D8746F30-41ED-469F-B530-44AAF5A9FE9F}" type="presParOf" srcId="{7B009767-D220-420B-B4A0-C89A3CC476A7}" destId="{02DD9041-8343-4215-AB0B-362B3788D14E}" srcOrd="0" destOrd="0" presId="urn:microsoft.com/office/officeart/2005/8/layout/hierarchy6"/>
    <dgm:cxn modelId="{5231A2A5-64CD-4215-B3F9-10DB1CF5CF75}" type="presParOf" srcId="{7B009767-D220-420B-B4A0-C89A3CC476A7}" destId="{39749EE0-A4EE-4CB2-933A-F67680249D0E}" srcOrd="1" destOrd="0" presId="urn:microsoft.com/office/officeart/2005/8/layout/hierarchy6"/>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0608CFE-A9A2-4E8A-B626-D5A79049359B}" type="datetimeFigureOut">
              <a:rPr lang="en-US" smtClean="0"/>
              <a:pPr/>
              <a:t>2/23/2010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C7C18FA-C052-43E1-B7C6-8673BEE191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608CFE-A9A2-4E8A-B626-D5A79049359B}" type="datetimeFigureOut">
              <a:rPr lang="en-US" smtClean="0"/>
              <a:pPr/>
              <a:t>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C18FA-C052-43E1-B7C6-8673BEE191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608CFE-A9A2-4E8A-B626-D5A79049359B}" type="datetimeFigureOut">
              <a:rPr lang="en-US" smtClean="0"/>
              <a:pPr/>
              <a:t>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C18FA-C052-43E1-B7C6-8673BEE191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608CFE-A9A2-4E8A-B626-D5A79049359B}" type="datetimeFigureOut">
              <a:rPr lang="en-US" smtClean="0"/>
              <a:pPr/>
              <a:t>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C18FA-C052-43E1-B7C6-8673BEE191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608CFE-A9A2-4E8A-B626-D5A79049359B}" type="datetimeFigureOut">
              <a:rPr lang="en-US" smtClean="0"/>
              <a:pPr/>
              <a:t>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C18FA-C052-43E1-B7C6-8673BEE191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608CFE-A9A2-4E8A-B626-D5A79049359B}" type="datetimeFigureOut">
              <a:rPr lang="en-US" smtClean="0"/>
              <a:pPr/>
              <a:t>2/23/2010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C18FA-C052-43E1-B7C6-8673BEE191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608CFE-A9A2-4E8A-B626-D5A79049359B}" type="datetimeFigureOut">
              <a:rPr lang="en-US" smtClean="0"/>
              <a:pPr/>
              <a:t>2/23/2010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7C18FA-C052-43E1-B7C6-8673BEE191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608CFE-A9A2-4E8A-B626-D5A79049359B}" type="datetimeFigureOut">
              <a:rPr lang="en-US" smtClean="0"/>
              <a:pPr/>
              <a:t>2/23/2010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7C18FA-C052-43E1-B7C6-8673BEE191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08CFE-A9A2-4E8A-B626-D5A79049359B}" type="datetimeFigureOut">
              <a:rPr lang="en-US" smtClean="0"/>
              <a:pPr/>
              <a:t>2/23/2010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7C18FA-C052-43E1-B7C6-8673BEE191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608CFE-A9A2-4E8A-B626-D5A79049359B}" type="datetimeFigureOut">
              <a:rPr lang="en-US" smtClean="0"/>
              <a:pPr/>
              <a:t>2/23/2010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C18FA-C052-43E1-B7C6-8673BEE191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608CFE-A9A2-4E8A-B626-D5A79049359B}" type="datetimeFigureOut">
              <a:rPr lang="en-US" smtClean="0"/>
              <a:pPr/>
              <a:t>2/23/2010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C7C18FA-C052-43E1-B7C6-8673BEE191B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0608CFE-A9A2-4E8A-B626-D5A79049359B}" type="datetimeFigureOut">
              <a:rPr lang="en-US" smtClean="0"/>
              <a:pPr/>
              <a:t>2/23/2010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7C18FA-C052-43E1-B7C6-8673BEE191B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17" Type="http://schemas.openxmlformats.org/officeDocument/2006/relationships/hyperlink" Target="http://www.columbia.edu/~gas1/project/visions/case1/sci.1.html" TargetMode="External"/><Relationship Id="rId21" Type="http://schemas.openxmlformats.org/officeDocument/2006/relationships/hyperlink" Target="http://en.wikipedia.org/wiki/University_of_Chicago_Press" TargetMode="External"/><Relationship Id="rId42" Type="http://schemas.openxmlformats.org/officeDocument/2006/relationships/hyperlink" Target="http://www.muslimphilosophy.com/ip/rep/H016.htm" TargetMode="External"/><Relationship Id="rId63" Type="http://schemas.openxmlformats.org/officeDocument/2006/relationships/hyperlink" Target="http://www.jewishencyclopedia.com/view.jsp?artid=849&amp;letter=S" TargetMode="External"/><Relationship Id="rId84" Type="http://schemas.openxmlformats.org/officeDocument/2006/relationships/hyperlink" Target="http://en.wikipedia.org/wiki/Bertrand_Russell" TargetMode="External"/><Relationship Id="rId138" Type="http://schemas.openxmlformats.org/officeDocument/2006/relationships/hyperlink" Target="http://en.wikipedia.org/wiki/Johns_Hopkins_University_Press" TargetMode="External"/><Relationship Id="rId159" Type="http://schemas.openxmlformats.org/officeDocument/2006/relationships/hyperlink" Target="http://en.wikipedia.org/wiki/Encyclopedia_of_the_History_of_Arabic_Science" TargetMode="External"/><Relationship Id="rId170" Type="http://schemas.openxmlformats.org/officeDocument/2006/relationships/hyperlink" Target="http://en.wikipedia.org/wiki/Encyclopedia_of_Islam" TargetMode="External"/><Relationship Id="rId191" Type="http://schemas.openxmlformats.org/officeDocument/2006/relationships/hyperlink" Target="http://en.wikipedia.org/wiki/Special:BookSources/0754652718" TargetMode="External"/><Relationship Id="rId196" Type="http://schemas.openxmlformats.org/officeDocument/2006/relationships/hyperlink" Target="http://www.muslimheritage.com/topics/default.cfm?ArticleID=461" TargetMode="External"/><Relationship Id="rId200" Type="http://schemas.openxmlformats.org/officeDocument/2006/relationships/hyperlink" Target="http://en.wikipedia.org/wiki/University_of_Calgary" TargetMode="External"/><Relationship Id="rId16" Type="http://schemas.openxmlformats.org/officeDocument/2006/relationships/hyperlink" Target="http://www.theislamproject.org/education/B04_SpreadofIslam.htm" TargetMode="External"/><Relationship Id="rId107" Type="http://schemas.openxmlformats.org/officeDocument/2006/relationships/hyperlink" Target="http://en.wikipedia.org/wiki/McGraw-Hill" TargetMode="External"/><Relationship Id="rId11" Type="http://schemas.openxmlformats.org/officeDocument/2006/relationships/hyperlink" Target="http://en.wikipedia.org/wiki/University_of_Texas_Press" TargetMode="External"/><Relationship Id="rId32" Type="http://schemas.openxmlformats.org/officeDocument/2006/relationships/hyperlink" Target="http://dx.doi.org/10.2307%2F604423" TargetMode="External"/><Relationship Id="rId37" Type="http://schemas.openxmlformats.org/officeDocument/2006/relationships/hyperlink" Target="http://en.wikipedia.org/wiki/IslamOnline" TargetMode="External"/><Relationship Id="rId53" Type="http://schemas.openxmlformats.org/officeDocument/2006/relationships/hyperlink" Target="http://en.wikipedia.org/wiki/Special:BookSources/052124711X" TargetMode="External"/><Relationship Id="rId58" Type="http://schemas.openxmlformats.org/officeDocument/2006/relationships/hyperlink" Target="http://en.wikipedia.org/wiki/Special:BookSources/0231123574" TargetMode="External"/><Relationship Id="rId74" Type="http://schemas.openxmlformats.org/officeDocument/2006/relationships/hyperlink" Target="http://en.wikipedia.org/wiki/Special:BookSources/0836859073" TargetMode="External"/><Relationship Id="rId79" Type="http://schemas.openxmlformats.org/officeDocument/2006/relationships/hyperlink" Target="http://dx.doi.org/10.2307%2F1595484" TargetMode="External"/><Relationship Id="rId102" Type="http://schemas.openxmlformats.org/officeDocument/2006/relationships/hyperlink" Target="http://en.wikipedia.org/wiki/Donald_Routledge_Hill" TargetMode="External"/><Relationship Id="rId123" Type="http://schemas.openxmlformats.org/officeDocument/2006/relationships/hyperlink" Target="http://www.hindu.com/yw/2006/06/23/stories/2006062301070600.htm" TargetMode="External"/><Relationship Id="rId128" Type="http://schemas.openxmlformats.org/officeDocument/2006/relationships/hyperlink" Target="http://en.wikipedia.org/wiki/Edmund_F._Robertson" TargetMode="External"/><Relationship Id="rId144" Type="http://schemas.openxmlformats.org/officeDocument/2006/relationships/hyperlink" Target="http://en.wikipedia.org/wiki/Springer_Science%2BBusiness_Media" TargetMode="External"/><Relationship Id="rId149" Type="http://schemas.openxmlformats.org/officeDocument/2006/relationships/hyperlink" Target="http://www.islamset.com/isc/nafis/index.html" TargetMode="External"/><Relationship Id="rId5" Type="http://schemas.openxmlformats.org/officeDocument/2006/relationships/hyperlink" Target="http://en.wikipedia.org/wiki/Federation_of_American_Societies_for_Experimental_Biology" TargetMode="External"/><Relationship Id="rId90" Type="http://schemas.openxmlformats.org/officeDocument/2006/relationships/hyperlink" Target="http://en.wikipedia.org/wiki/Special:BookSources/0671012002" TargetMode="External"/><Relationship Id="rId95" Type="http://schemas.openxmlformats.org/officeDocument/2006/relationships/hyperlink" Target="http://en.wikipedia.org/wiki/Special:BookSources/0686184823" TargetMode="External"/><Relationship Id="rId160" Type="http://schemas.openxmlformats.org/officeDocument/2006/relationships/hyperlink" Target="http://en.wikipedia.org/wiki/Shlomo_Pines" TargetMode="External"/><Relationship Id="rId165" Type="http://schemas.openxmlformats.org/officeDocument/2006/relationships/hyperlink" Target="http://en.wikipedia.org/wiki/L._Sprague_de_Camp" TargetMode="External"/><Relationship Id="rId181" Type="http://schemas.openxmlformats.org/officeDocument/2006/relationships/hyperlink" Target="http://dx.doi.org/10.2307%2F3345093" TargetMode="External"/><Relationship Id="rId186" Type="http://schemas.openxmlformats.org/officeDocument/2006/relationships/hyperlink" Target="http://limitedinc.blogspot.com/2007/04/things-about-arabick-influence-on-john.html" TargetMode="External"/><Relationship Id="rId22" Type="http://schemas.openxmlformats.org/officeDocument/2006/relationships/hyperlink" Target="http://en.wikipedia.org/wiki/Cf." TargetMode="External"/><Relationship Id="rId27" Type="http://schemas.openxmlformats.org/officeDocument/2006/relationships/hyperlink" Target="http://en.wikipedia.org/wiki/The_Islamic_Medical_Association_of_North_America" TargetMode="External"/><Relationship Id="rId43" Type="http://schemas.openxmlformats.org/officeDocument/2006/relationships/hyperlink" Target="http://en.wikipedia.org/wiki/Routledge_Encyclopedia_of_Philosophy" TargetMode="External"/><Relationship Id="rId48" Type="http://schemas.openxmlformats.org/officeDocument/2006/relationships/hyperlink" Target="http://en.wikipedia.org/wiki/Grove_Press" TargetMode="External"/><Relationship Id="rId64" Type="http://schemas.openxmlformats.org/officeDocument/2006/relationships/hyperlink" Target="http://www.britannica.com/blackhistory/article-24159" TargetMode="External"/><Relationship Id="rId69" Type="http://schemas.openxmlformats.org/officeDocument/2006/relationships/hyperlink" Target="http://coursesa.matrix.msu.edu/~fisher/hst373/readings/inalcik6.html" TargetMode="External"/><Relationship Id="rId113" Type="http://schemas.openxmlformats.org/officeDocument/2006/relationships/hyperlink" Target="http://en.wikipedia.org/wiki/Special:BookSources/0313324336" TargetMode="External"/><Relationship Id="rId118" Type="http://schemas.openxmlformats.org/officeDocument/2006/relationships/hyperlink" Target="http://en.wikipedia.org/wiki/Columbia_University" TargetMode="External"/><Relationship Id="rId134" Type="http://schemas.openxmlformats.org/officeDocument/2006/relationships/hyperlink" Target="http://pacs.unica.it/biblio/lesson2.htm" TargetMode="External"/><Relationship Id="rId139" Type="http://schemas.openxmlformats.org/officeDocument/2006/relationships/hyperlink" Target="http://www.unani.com/avicenna%20story%203.htm" TargetMode="External"/><Relationship Id="rId80" Type="http://schemas.openxmlformats.org/officeDocument/2006/relationships/hyperlink" Target="http://en.wikipedia.org/wiki/Special:BookSources/9004098968" TargetMode="External"/><Relationship Id="rId85" Type="http://schemas.openxmlformats.org/officeDocument/2006/relationships/hyperlink" Target="http://en.wikipedia.org/wiki/History_of_Western_Philosophy_(Russell)" TargetMode="External"/><Relationship Id="rId150" Type="http://schemas.openxmlformats.org/officeDocument/2006/relationships/hyperlink" Target="http://en.wikipedia.org/wiki/Paris" TargetMode="External"/><Relationship Id="rId155" Type="http://schemas.openxmlformats.org/officeDocument/2006/relationships/hyperlink" Target="http://en.wikipedia.org/wiki/Special:BookSources/0262194821" TargetMode="External"/><Relationship Id="rId171" Type="http://schemas.openxmlformats.org/officeDocument/2006/relationships/hyperlink" Target="http://en.wikipedia.org/wiki/Special:BookSources/0759101906" TargetMode="External"/><Relationship Id="rId176" Type="http://schemas.openxmlformats.org/officeDocument/2006/relationships/hyperlink" Target="http://en.wikipedia.org/wiki/Sam_Wanamaker" TargetMode="External"/><Relationship Id="rId192" Type="http://schemas.openxmlformats.org/officeDocument/2006/relationships/hyperlink" Target="http://worldcat.org/oclc/224496901+238761259+61169850" TargetMode="External"/><Relationship Id="rId197" Type="http://schemas.openxmlformats.org/officeDocument/2006/relationships/hyperlink" Target="http://www.galtoninstitute.org.uk/Newsletters/GINL9603/PopCrises3.htm" TargetMode="External"/><Relationship Id="rId201" Type="http://schemas.openxmlformats.org/officeDocument/2006/relationships/hyperlink" Target="http://query.nytimes.com/gst/fullpage.html?res=9F01E0D71139F93BA35752C1A9679C8B63" TargetMode="External"/><Relationship Id="rId12" Type="http://schemas.openxmlformats.org/officeDocument/2006/relationships/hyperlink" Target="http://en.wikipedia.org/wiki/Special:BookSources/0292781490" TargetMode="External"/><Relationship Id="rId17" Type="http://schemas.openxmlformats.org/officeDocument/2006/relationships/hyperlink" Target="http://en.wikipedia.org/wiki/Oxford_University_Press" TargetMode="External"/><Relationship Id="rId33" Type="http://schemas.openxmlformats.org/officeDocument/2006/relationships/hyperlink" Target="http://www.prn2.usm.my/mainsite/bulletin/article/29dar05.html" TargetMode="External"/><Relationship Id="rId38" Type="http://schemas.openxmlformats.org/officeDocument/2006/relationships/hyperlink" Target="http://dx.doi.org/10.2307%2F839667" TargetMode="External"/><Relationship Id="rId59" Type="http://schemas.openxmlformats.org/officeDocument/2006/relationships/hyperlink" Target="http://en.wikipedia.org/wiki/Bernard_Lewis" TargetMode="External"/><Relationship Id="rId103" Type="http://schemas.openxmlformats.org/officeDocument/2006/relationships/hyperlink" Target="http://en.wikipedia.org/wiki/Edward_Grant" TargetMode="External"/><Relationship Id="rId108" Type="http://schemas.openxmlformats.org/officeDocument/2006/relationships/hyperlink" Target="http://en.wikipedia.org/wiki/Special:BookSources/1599350246" TargetMode="External"/><Relationship Id="rId124" Type="http://schemas.openxmlformats.org/officeDocument/2006/relationships/hyperlink" Target="http://en.wikipedia.org/wiki/The_Hindu" TargetMode="External"/><Relationship Id="rId129" Type="http://schemas.openxmlformats.org/officeDocument/2006/relationships/hyperlink" Target="http://www-history.mcs.st-andrews.ac.uk/Biographies/Al-Qalasadi.html" TargetMode="External"/><Relationship Id="rId54" Type="http://schemas.openxmlformats.org/officeDocument/2006/relationships/hyperlink" Target="http://www.history-science-technology.com/Articles/articles%2071.htm" TargetMode="External"/><Relationship Id="rId70" Type="http://schemas.openxmlformats.org/officeDocument/2006/relationships/hyperlink" Target="http://www.bbc.co.uk/religion/religions/islam/history/slavery_5.shtml" TargetMode="External"/><Relationship Id="rId75" Type="http://schemas.openxmlformats.org/officeDocument/2006/relationships/hyperlink" Target="http://en.wikipedia.org/wiki/Saudi_Aramco_World" TargetMode="External"/><Relationship Id="rId91" Type="http://schemas.openxmlformats.org/officeDocument/2006/relationships/hyperlink" Target="http://en.wikipedia.org/wiki/Fielding_H._Garrison" TargetMode="External"/><Relationship Id="rId96" Type="http://schemas.openxmlformats.org/officeDocument/2006/relationships/hyperlink" Target="http://www.ishim.net/ishimj/4/10.pdf" TargetMode="External"/><Relationship Id="rId140" Type="http://schemas.openxmlformats.org/officeDocument/2006/relationships/hyperlink" Target="http://encyclopedia.farlex.com/Islamic+medicine" TargetMode="External"/><Relationship Id="rId145" Type="http://schemas.openxmlformats.org/officeDocument/2006/relationships/hyperlink" Target="http://en.wikipedia.org/wiki/Special:BookSources/3540436405" TargetMode="External"/><Relationship Id="rId161" Type="http://schemas.openxmlformats.org/officeDocument/2006/relationships/hyperlink" Target="http://en.wikipedia.org/wiki/Special:BookSources/0684101149" TargetMode="External"/><Relationship Id="rId166" Type="http://schemas.openxmlformats.org/officeDocument/2006/relationships/hyperlink" Target="http://en.wikipedia.org/wiki/Literary_Swordsmen_and_Sorcerers" TargetMode="External"/><Relationship Id="rId182" Type="http://schemas.openxmlformats.org/officeDocument/2006/relationships/hyperlink" Target="http://en.wikipedia.org/wiki/Special:BookSources/1851682694" TargetMode="External"/><Relationship Id="rId187" Type="http://schemas.openxmlformats.org/officeDocument/2006/relationships/hyperlink" Target="http://www.h-net.org/reviews/showrev.cgi?path=227091077594594" TargetMode="External"/><Relationship Id="rId1" Type="http://schemas.openxmlformats.org/officeDocument/2006/relationships/slideLayout" Target="../slideLayouts/slideLayout1.xml"/><Relationship Id="rId6" Type="http://schemas.openxmlformats.org/officeDocument/2006/relationships/hyperlink" Target="http://en.wikipedia.org/wiki/Ahmad_Y_Hassan" TargetMode="External"/><Relationship Id="rId23" Type="http://schemas.openxmlformats.org/officeDocument/2006/relationships/hyperlink" Target="http://www.1001inventions.com/index.cfm?fuseaction=main.viewSection&amp;intSectionID=441" TargetMode="External"/><Relationship Id="rId28" Type="http://schemas.openxmlformats.org/officeDocument/2006/relationships/hyperlink" Target="http://en.wikipedia.org/wiki/John_Bagot_Glubb" TargetMode="External"/><Relationship Id="rId49" Type="http://schemas.openxmlformats.org/officeDocument/2006/relationships/hyperlink" Target="http://en.wikipedia.org/wiki/Special:BookSources/0802139361" TargetMode="External"/><Relationship Id="rId114" Type="http://schemas.openxmlformats.org/officeDocument/2006/relationships/hyperlink" Target="http://worldcat.org/oclc/52726675+55587774+77758825" TargetMode="External"/><Relationship Id="rId119" Type="http://schemas.openxmlformats.org/officeDocument/2006/relationships/hyperlink" Target="http://dx.doi.org/10.1107%2FS0108767307054293" TargetMode="External"/><Relationship Id="rId44" Type="http://schemas.openxmlformats.org/officeDocument/2006/relationships/hyperlink" Target="http://www.nlm.nih.gov/hmd/arabic/bioJ.html" TargetMode="External"/><Relationship Id="rId60" Type="http://schemas.openxmlformats.org/officeDocument/2006/relationships/hyperlink" Target="http://en.wikipedia.org/wiki/University_of_Aleppo" TargetMode="External"/><Relationship Id="rId65" Type="http://schemas.openxmlformats.org/officeDocument/2006/relationships/hyperlink" Target="http://www.lse.ac.uk/collections/economicHistory/GEHN/GEHNPDF/Islam&amp;SlaveryWGCS.pdf" TargetMode="External"/><Relationship Id="rId81" Type="http://schemas.openxmlformats.org/officeDocument/2006/relationships/hyperlink" Target="http://dx.doi.org/10.1093%2Fjis%2Fetm005" TargetMode="External"/><Relationship Id="rId86" Type="http://schemas.openxmlformats.org/officeDocument/2006/relationships/hyperlink" Target="http://en.wikipedia.org/wiki/Special:BookSources/0226467341" TargetMode="External"/><Relationship Id="rId130" Type="http://schemas.openxmlformats.org/officeDocument/2006/relationships/hyperlink" Target="http://en.wikipedia.org/wiki/MacTutor_History_of_Mathematics_archive" TargetMode="External"/><Relationship Id="rId135" Type="http://schemas.openxmlformats.org/officeDocument/2006/relationships/hyperlink" Target="http://en.wikipedia.org/wiki/George_Sarton" TargetMode="External"/><Relationship Id="rId151" Type="http://schemas.openxmlformats.org/officeDocument/2006/relationships/hyperlink" Target="http://www.muslimheritage.com/topics/default.cfm?ArticleID=497" TargetMode="External"/><Relationship Id="rId156" Type="http://schemas.openxmlformats.org/officeDocument/2006/relationships/hyperlink" Target="http://worldcat.org/oclc/237875424" TargetMode="External"/><Relationship Id="rId177" Type="http://schemas.openxmlformats.org/officeDocument/2006/relationships/hyperlink" Target="http://en.wikipedia.org/wiki/Globe_Theatre" TargetMode="External"/><Relationship Id="rId198" Type="http://schemas.openxmlformats.org/officeDocument/2006/relationships/hyperlink" Target="http://www.ucalgary.ca/applied_history/tutor/islam/mongols/blackDeath.html" TargetMode="External"/><Relationship Id="rId172" Type="http://schemas.openxmlformats.org/officeDocument/2006/relationships/hyperlink" Target="http://books.guardian.co.uk/review/story/0,12084,918454,00.html" TargetMode="External"/><Relationship Id="rId193" Type="http://schemas.openxmlformats.org/officeDocument/2006/relationships/hyperlink" Target="http://www.khutbahbank.org.uk/Royal_Holloway_khutbahs/walk%20the%20walk.htm" TargetMode="External"/><Relationship Id="rId202" Type="http://schemas.openxmlformats.org/officeDocument/2006/relationships/hyperlink" Target="http://www.ncpa.org/sub/dpd/index.php?Article_ID=7531" TargetMode="External"/><Relationship Id="rId13" Type="http://schemas.openxmlformats.org/officeDocument/2006/relationships/hyperlink" Target="http://en.wikipedia.org/wiki/Special:BookSources/081573283X" TargetMode="External"/><Relationship Id="rId18" Type="http://schemas.openxmlformats.org/officeDocument/2006/relationships/hyperlink" Target="http://en.wikipedia.org/wiki/Special:BookSources/0195135806" TargetMode="External"/><Relationship Id="rId39" Type="http://schemas.openxmlformats.org/officeDocument/2006/relationships/hyperlink" Target="http://ccas.georgetown.edu/files/CCAS_Tapestry_of_Travel_lores.pdf" TargetMode="External"/><Relationship Id="rId109" Type="http://schemas.openxmlformats.org/officeDocument/2006/relationships/hyperlink" Target="http://www.psychologie.uni-kiel.de/psychophysik/mausfeld/Fechner_engl.pdf" TargetMode="External"/><Relationship Id="rId34" Type="http://schemas.openxmlformats.org/officeDocument/2006/relationships/hyperlink" Target="http://en.wikipedia.org/wiki/New_Straits_Times" TargetMode="External"/><Relationship Id="rId50" Type="http://schemas.openxmlformats.org/officeDocument/2006/relationships/hyperlink" Target="http://en.wikipedia.org/wiki/Cambridge_University_Press" TargetMode="External"/><Relationship Id="rId55" Type="http://schemas.openxmlformats.org/officeDocument/2006/relationships/hyperlink" Target="http://en.wikipedia.org/wiki/Historical_Materialism_(journal)" TargetMode="External"/><Relationship Id="rId76" Type="http://schemas.openxmlformats.org/officeDocument/2006/relationships/hyperlink" Target="http://www.britannica.com/eb/topic-340119/life-expectancy" TargetMode="External"/><Relationship Id="rId97" Type="http://schemas.openxmlformats.org/officeDocument/2006/relationships/hyperlink" Target="http://en.wikipedia.org/wiki/Abdus_Salam" TargetMode="External"/><Relationship Id="rId104" Type="http://schemas.openxmlformats.org/officeDocument/2006/relationships/hyperlink" Target="http://users.jyu.fi/~daagar/index_files/arabs.html" TargetMode="External"/><Relationship Id="rId120" Type="http://schemas.openxmlformats.org/officeDocument/2006/relationships/hyperlink" Target="http://en.wikipedia.org/wiki/Oliver_Leaman" TargetMode="External"/><Relationship Id="rId125" Type="http://schemas.openxmlformats.org/officeDocument/2006/relationships/hyperlink" Target="http://en.wikipedia.org/wiki/Special:BookSources/8126113456" TargetMode="External"/><Relationship Id="rId141" Type="http://schemas.openxmlformats.org/officeDocument/2006/relationships/hyperlink" Target="http://en.wikipedia.org/wiki/Hutchinson_Encyclopedia" TargetMode="External"/><Relationship Id="rId146" Type="http://schemas.openxmlformats.org/officeDocument/2006/relationships/hyperlink" Target="http://www.islamset.com/isc/nafis/drpaul.html" TargetMode="External"/><Relationship Id="rId167" Type="http://schemas.openxmlformats.org/officeDocument/2006/relationships/hyperlink" Target="http://en.wikipedia.org/wiki/Special:BookSources/0870540769" TargetMode="External"/><Relationship Id="rId188" Type="http://schemas.openxmlformats.org/officeDocument/2006/relationships/hyperlink" Target="http://plato.stanford.edu/entries/maimonides-islamic/" TargetMode="External"/><Relationship Id="rId7" Type="http://schemas.openxmlformats.org/officeDocument/2006/relationships/hyperlink" Target="http://www.history-science-technology.com/Articles/articles%208.htm" TargetMode="External"/><Relationship Id="rId71" Type="http://schemas.openxmlformats.org/officeDocument/2006/relationships/hyperlink" Target="http://www.fordham.edu/halsall/med/lewis1.html" TargetMode="External"/><Relationship Id="rId92" Type="http://schemas.openxmlformats.org/officeDocument/2006/relationships/hyperlink" Target="http://en.wikipedia.org/wiki/Special:BookSources/0911119434" TargetMode="External"/><Relationship Id="rId162" Type="http://schemas.openxmlformats.org/officeDocument/2006/relationships/hyperlink" Target="http://en.wikipedia.org/wiki/Special:BookSources/0887066984" TargetMode="External"/><Relationship Id="rId183" Type="http://schemas.openxmlformats.org/officeDocument/2006/relationships/hyperlink" Target="http://en.wikipedia.org/wiki/Special:BookSources/9004094598" TargetMode="External"/><Relationship Id="rId2" Type="http://schemas.openxmlformats.org/officeDocument/2006/relationships/hyperlink" Target="http://en.wikipedia.org/w/index.php?title=Islamic_Golden_Age&amp;action=edit&amp;section=32" TargetMode="External"/><Relationship Id="rId29" Type="http://schemas.openxmlformats.org/officeDocument/2006/relationships/hyperlink" Target="http://www.cyberistan.org/islamic/quote2.html" TargetMode="External"/><Relationship Id="rId24" Type="http://schemas.openxmlformats.org/officeDocument/2006/relationships/hyperlink" Target="http://en.wikipedia.org/wiki/Peter_Barrett" TargetMode="External"/><Relationship Id="rId40" Type="http://schemas.openxmlformats.org/officeDocument/2006/relationships/hyperlink" Target="http://en.wikipedia.org/wiki/Georgetown_University" TargetMode="External"/><Relationship Id="rId45" Type="http://schemas.openxmlformats.org/officeDocument/2006/relationships/hyperlink" Target="http://en.wikipedia.org/wiki/United_States_National_Library_of_Medicine" TargetMode="External"/><Relationship Id="rId66" Type="http://schemas.openxmlformats.org/officeDocument/2006/relationships/hyperlink" Target="http://voi.org/books/mssmi/" TargetMode="External"/><Relationship Id="rId87" Type="http://schemas.openxmlformats.org/officeDocument/2006/relationships/hyperlink" Target="http://en.wikipedia.org/wiki/Robert_Briffault" TargetMode="External"/><Relationship Id="rId110" Type="http://schemas.openxmlformats.org/officeDocument/2006/relationships/hyperlink" Target="http://en.wikipedia.org/wiki/Special:BookSources/9004098550" TargetMode="External"/><Relationship Id="rId115" Type="http://schemas.openxmlformats.org/officeDocument/2006/relationships/hyperlink" Target="http://en.wikipedia.org/wiki/Special:BookSources/0521529948" TargetMode="External"/><Relationship Id="rId131" Type="http://schemas.openxmlformats.org/officeDocument/2006/relationships/hyperlink" Target="http://en.wikipedia.org/wiki/University_of_St_Andrews" TargetMode="External"/><Relationship Id="rId136" Type="http://schemas.openxmlformats.org/officeDocument/2006/relationships/hyperlink" Target="http://www.cyberistan.org/islamic/Introl1.html" TargetMode="External"/><Relationship Id="rId157" Type="http://schemas.openxmlformats.org/officeDocument/2006/relationships/hyperlink" Target="http://en.wikipedia.org/wiki/Special:BookSources/9004091262" TargetMode="External"/><Relationship Id="rId178" Type="http://schemas.openxmlformats.org/officeDocument/2006/relationships/hyperlink" Target="http://en.wikipedia.org/wiki/Mayor_of_London" TargetMode="External"/><Relationship Id="rId61" Type="http://schemas.openxmlformats.org/officeDocument/2006/relationships/hyperlink" Target="http://www.history-science-technology.com/Articles/articles%207.htm" TargetMode="External"/><Relationship Id="rId82" Type="http://schemas.openxmlformats.org/officeDocument/2006/relationships/hyperlink" Target="http://media.hoover.org/documents/0817928928_105.pdf" TargetMode="External"/><Relationship Id="rId152" Type="http://schemas.openxmlformats.org/officeDocument/2006/relationships/hyperlink" Target="http://en.wikipedia.org/wiki/UNESCO" TargetMode="External"/><Relationship Id="rId173" Type="http://schemas.openxmlformats.org/officeDocument/2006/relationships/hyperlink" Target="http://en.wikipedia.org/wiki/The_Guardian" TargetMode="External"/><Relationship Id="rId194" Type="http://schemas.openxmlformats.org/officeDocument/2006/relationships/hyperlink" Target="http://www.sfusd.k12.ca.us/schwww/sch618/Ibn_Battuta/Battuta's_Trip_Three.html" TargetMode="External"/><Relationship Id="rId199" Type="http://schemas.openxmlformats.org/officeDocument/2006/relationships/hyperlink" Target="http://www.acs.ucalgary.ca/applied_history/tutor/islam/learning/conclusion.html" TargetMode="External"/><Relationship Id="rId203" Type="http://schemas.openxmlformats.org/officeDocument/2006/relationships/hyperlink" Target="http://www.sullivan-county.com/x/islam_myth.htm" TargetMode="External"/><Relationship Id="rId19" Type="http://schemas.openxmlformats.org/officeDocument/2006/relationships/hyperlink" Target="http://images.agustianwar.multiply.com/attachment/0/RxbYbQoKCr4AAD@kzFY1/IslamicCalendar-A-Case-Study.pdf" TargetMode="External"/><Relationship Id="rId14" Type="http://schemas.openxmlformats.org/officeDocument/2006/relationships/hyperlink" Target="http://en.wikipedia.org/wiki/Special:BookSources/0262660725" TargetMode="External"/><Relationship Id="rId30" Type="http://schemas.openxmlformats.org/officeDocument/2006/relationships/hyperlink" Target="http://en.wikipedia.org/wiki/Special:BookSources/0553578952" TargetMode="External"/><Relationship Id="rId35" Type="http://schemas.openxmlformats.org/officeDocument/2006/relationships/hyperlink" Target="http://findarticles.com/p/articles/mi_g2603/is_0007/ai_2603000716" TargetMode="External"/><Relationship Id="rId56" Type="http://schemas.openxmlformats.org/officeDocument/2006/relationships/hyperlink" Target="http://en.wikipedia.org/wiki/Special:BookSources/0521087090" TargetMode="External"/><Relationship Id="rId77" Type="http://schemas.openxmlformats.org/officeDocument/2006/relationships/hyperlink" Target="http://www.uwyo.edu/WINWyoming/bullets/2004/bullets11-04.htm" TargetMode="External"/><Relationship Id="rId100" Type="http://schemas.openxmlformats.org/officeDocument/2006/relationships/hyperlink" Target="http://en.wikipedia.org/wiki/Special:BookSources/9780973368758" TargetMode="External"/><Relationship Id="rId105" Type="http://schemas.openxmlformats.org/officeDocument/2006/relationships/hyperlink" Target="http://en.wikipedia.org/wiki/University_of_Jyv%C3%A4skyl%C3%A4" TargetMode="External"/><Relationship Id="rId126" Type="http://schemas.openxmlformats.org/officeDocument/2006/relationships/hyperlink" Target="http://worldcat.org/oclc/52533755" TargetMode="External"/><Relationship Id="rId147" Type="http://schemas.openxmlformats.org/officeDocument/2006/relationships/hyperlink" Target="http://en.wikipedia.org/wiki/University_of_Notre_Dame" TargetMode="External"/><Relationship Id="rId168" Type="http://schemas.openxmlformats.org/officeDocument/2006/relationships/hyperlink" Target="http://en.wikipedia.org/wiki/Special:BookSources/038086553X" TargetMode="External"/><Relationship Id="rId8" Type="http://schemas.openxmlformats.org/officeDocument/2006/relationships/hyperlink" Target="http://en.wikipedia.org/wiki/George_Saliba" TargetMode="External"/><Relationship Id="rId51" Type="http://schemas.openxmlformats.org/officeDocument/2006/relationships/hyperlink" Target="http://en.wikipedia.org/wiki/Special:BookSources/0521547245" TargetMode="External"/><Relationship Id="rId72" Type="http://schemas.openxmlformats.org/officeDocument/2006/relationships/hyperlink" Target="http://www.independent.co.uk/news/science/how-islamic-inventors-changed-the-world-469452.html" TargetMode="External"/><Relationship Id="rId93" Type="http://schemas.openxmlformats.org/officeDocument/2006/relationships/hyperlink" Target="http://en.wikipedia.org/wiki/Muhammad_Iqbal" TargetMode="External"/><Relationship Id="rId98" Type="http://schemas.openxmlformats.org/officeDocument/2006/relationships/hyperlink" Target="http://en.wikipedia.org/wiki/World_Scientific" TargetMode="External"/><Relationship Id="rId121" Type="http://schemas.openxmlformats.org/officeDocument/2006/relationships/hyperlink" Target="http://en.wikipedia.org/wiki/Routledge" TargetMode="External"/><Relationship Id="rId142" Type="http://schemas.openxmlformats.org/officeDocument/2006/relationships/hyperlink" Target="http://en.wikipedia.org/wiki/The_Lancet" TargetMode="External"/><Relationship Id="rId163" Type="http://schemas.openxmlformats.org/officeDocument/2006/relationships/hyperlink" Target="http://en.wikipedia.org/wiki/Special:BookSources/1850653569" TargetMode="External"/><Relationship Id="rId184" Type="http://schemas.openxmlformats.org/officeDocument/2006/relationships/hyperlink" Target="http://en.wikipedia.org/wiki/Special:BookSources/9004093001" TargetMode="External"/><Relationship Id="rId189" Type="http://schemas.openxmlformats.org/officeDocument/2006/relationships/hyperlink" Target="http://en.wikipedia.org/wiki/Margaret_Smith_(author)" TargetMode="External"/><Relationship Id="rId3" Type="http://schemas.openxmlformats.org/officeDocument/2006/relationships/hyperlink" Target="http://en.wikipedia.org/wiki/Brill_Publishers" TargetMode="External"/><Relationship Id="rId25" Type="http://schemas.openxmlformats.org/officeDocument/2006/relationships/hyperlink" Target="http://en.wikipedia.org/wiki/Continuum_International_Publishing_Group" TargetMode="External"/><Relationship Id="rId46" Type="http://schemas.openxmlformats.org/officeDocument/2006/relationships/hyperlink" Target="http://en.wikipedia.org/wiki/Lynn_Townsend_White,_Jr." TargetMode="External"/><Relationship Id="rId67" Type="http://schemas.openxmlformats.org/officeDocument/2006/relationships/hyperlink" Target="http://findarticles.com/p/articles/mi_m1157/is_4_62/ai_76402507" TargetMode="External"/><Relationship Id="rId116" Type="http://schemas.openxmlformats.org/officeDocument/2006/relationships/hyperlink" Target="http://en.wikipedia.org/wiki/Hossein_Nasr" TargetMode="External"/><Relationship Id="rId137" Type="http://schemas.openxmlformats.org/officeDocument/2006/relationships/hyperlink" Target="http://muslimheritage.com/topics/default.cfm?ArticleID=674" TargetMode="External"/><Relationship Id="rId158" Type="http://schemas.openxmlformats.org/officeDocument/2006/relationships/hyperlink" Target="http://worldcat.org/oclc/19740432+234073624+234096934" TargetMode="External"/><Relationship Id="rId20" Type="http://schemas.openxmlformats.org/officeDocument/2006/relationships/hyperlink" Target="http://en.wikipedia.org/wiki/Al_Akhawayn_University" TargetMode="External"/><Relationship Id="rId41" Type="http://schemas.openxmlformats.org/officeDocument/2006/relationships/hyperlink" Target="http://en.wikipedia.org/wiki/Ziauddin_Sardar" TargetMode="External"/><Relationship Id="rId62" Type="http://schemas.openxmlformats.org/officeDocument/2006/relationships/hyperlink" Target="http://news.bbc.co.uk/2/hi/africa/1523100.stm" TargetMode="External"/><Relationship Id="rId83" Type="http://schemas.openxmlformats.org/officeDocument/2006/relationships/hyperlink" Target="http://en.wikipedia.org/wiki/Hoover_Institution" TargetMode="External"/><Relationship Id="rId88" Type="http://schemas.openxmlformats.org/officeDocument/2006/relationships/hyperlink" Target="http://en.wikipedia.org/wiki/Will_Durant" TargetMode="External"/><Relationship Id="rId111" Type="http://schemas.openxmlformats.org/officeDocument/2006/relationships/hyperlink" Target="http://en.wikipedia.org/wiki/Online_Computer_Library_Center" TargetMode="External"/><Relationship Id="rId132" Type="http://schemas.openxmlformats.org/officeDocument/2006/relationships/hyperlink" Target="http://www.es.flinders.edu.au/~mattom/science+society/lectures/lecture11.html" TargetMode="External"/><Relationship Id="rId153" Type="http://schemas.openxmlformats.org/officeDocument/2006/relationships/hyperlink" Target="http://en.wikipedia.org/wiki/A._I._Sabra" TargetMode="External"/><Relationship Id="rId174" Type="http://schemas.openxmlformats.org/officeDocument/2006/relationships/hyperlink" Target="http://en.wikipedia.org/wiki/Special:BookSources/0198202911" TargetMode="External"/><Relationship Id="rId179" Type="http://schemas.openxmlformats.org/officeDocument/2006/relationships/hyperlink" Target="http://www.london.gov.uk/gla/publications/equalities/muslims-in-london.pdf" TargetMode="External"/><Relationship Id="rId195" Type="http://schemas.openxmlformats.org/officeDocument/2006/relationships/hyperlink" Target="http://philsci-archive.pitt.edu/archive/00004766/" TargetMode="External"/><Relationship Id="rId190" Type="http://schemas.openxmlformats.org/officeDocument/2006/relationships/hyperlink" Target="http://dx.doi.org/10.2307%2F1397536" TargetMode="External"/><Relationship Id="rId15" Type="http://schemas.openxmlformats.org/officeDocument/2006/relationships/hyperlink" Target="http://mb-soft.com/believe/txo/sufism.htm" TargetMode="External"/><Relationship Id="rId36" Type="http://schemas.openxmlformats.org/officeDocument/2006/relationships/hyperlink" Target="http://en.wikipedia.org/wiki/The_British_Society_for_the_History_of_Science" TargetMode="External"/><Relationship Id="rId57" Type="http://schemas.openxmlformats.org/officeDocument/2006/relationships/hyperlink" Target="http://en.wikipedia.org/wiki/Columbia_University_Press" TargetMode="External"/><Relationship Id="rId106" Type="http://schemas.openxmlformats.org/officeDocument/2006/relationships/hyperlink" Target="http://en.wikipedia.org/wiki/David_C._Lindberg" TargetMode="External"/><Relationship Id="rId127" Type="http://schemas.openxmlformats.org/officeDocument/2006/relationships/hyperlink" Target="http://en.wikipedia.org/wiki/John_J._O%27Connor_(mathematician)" TargetMode="External"/><Relationship Id="rId10" Type="http://schemas.openxmlformats.org/officeDocument/2006/relationships/hyperlink" Target="http://en.wikipedia.org/wiki/Special:BookSources/0814780237" TargetMode="External"/><Relationship Id="rId31" Type="http://schemas.openxmlformats.org/officeDocument/2006/relationships/hyperlink" Target="http://en.wikipedia.org/wiki/Digital_object_identifier" TargetMode="External"/><Relationship Id="rId52" Type="http://schemas.openxmlformats.org/officeDocument/2006/relationships/hyperlink" Target="http://www.muslimheritage.com/topics/default.cfm?ArticleID=229" TargetMode="External"/><Relationship Id="rId73" Type="http://schemas.openxmlformats.org/officeDocument/2006/relationships/hyperlink" Target="http://en.wikipedia.org/wiki/The_Independent" TargetMode="External"/><Relationship Id="rId78" Type="http://schemas.openxmlformats.org/officeDocument/2006/relationships/hyperlink" Target="http://en.wikipedia.org/wiki/Special:BookSources/0521475643" TargetMode="External"/><Relationship Id="rId94" Type="http://schemas.openxmlformats.org/officeDocument/2006/relationships/hyperlink" Target="http://en.wikipedia.org/wiki/The_Reconstruction_of_Religious_Thought_in_Islam" TargetMode="External"/><Relationship Id="rId99" Type="http://schemas.openxmlformats.org/officeDocument/2006/relationships/hyperlink" Target="http://en.wikipedia.org/wiki/Special:BookSources/9971507137" TargetMode="External"/><Relationship Id="rId101" Type="http://schemas.openxmlformats.org/officeDocument/2006/relationships/hyperlink" Target="http://www.muslimheritage.com/uploads/Introduction_to_Muslim%20Science.pdf" TargetMode="External"/><Relationship Id="rId122" Type="http://schemas.openxmlformats.org/officeDocument/2006/relationships/hyperlink" Target="http://azer.com/aiweb/categories/magazine/92_folder/92_articles/92_tusi.html" TargetMode="External"/><Relationship Id="rId143" Type="http://schemas.openxmlformats.org/officeDocument/2006/relationships/hyperlink" Target="http://en.wikipedia.org/wiki/Ibn_al-Nafis" TargetMode="External"/><Relationship Id="rId148" Type="http://schemas.openxmlformats.org/officeDocument/2006/relationships/hyperlink" Target="http://etd.nd.edu/ETD-db/theses/available/etd-11292006-152615" TargetMode="External"/><Relationship Id="rId164" Type="http://schemas.openxmlformats.org/officeDocument/2006/relationships/hyperlink" Target="http://en.wikipedia.org/wiki/Special:BookSources/0312198698" TargetMode="External"/><Relationship Id="rId169" Type="http://schemas.openxmlformats.org/officeDocument/2006/relationships/hyperlink" Target="http://www.shirazbooks.com/ebook1.html" TargetMode="External"/><Relationship Id="rId185" Type="http://schemas.openxmlformats.org/officeDocument/2006/relationships/hyperlink" Target="http://en.wikipedia.org/wiki/Ibn_Tufayl" TargetMode="External"/><Relationship Id="rId4" Type="http://schemas.openxmlformats.org/officeDocument/2006/relationships/hyperlink" Target="http://en.wikipedia.org/wiki/Special:BookSources/9004072594" TargetMode="External"/><Relationship Id="rId9" Type="http://schemas.openxmlformats.org/officeDocument/2006/relationships/hyperlink" Target="http://en.wikipedia.org/wiki/New_York_University_Press" TargetMode="External"/><Relationship Id="rId180" Type="http://schemas.openxmlformats.org/officeDocument/2006/relationships/hyperlink" Target="http://www.muslimheritage.com/uploads/Music2.pdf" TargetMode="External"/><Relationship Id="rId26" Type="http://schemas.openxmlformats.org/officeDocument/2006/relationships/hyperlink" Target="http://en.wikipedia.org/wiki/Special:BookSources/056708969X" TargetMode="External"/><Relationship Id="rId47" Type="http://schemas.openxmlformats.org/officeDocument/2006/relationships/hyperlink" Target="http://www.islamset.com/isc/nafis/drroubi.html" TargetMode="External"/><Relationship Id="rId68" Type="http://schemas.openxmlformats.org/officeDocument/2006/relationships/hyperlink" Target="http://archive.salon.com/books/int/2001/04/05/segal/index.html" TargetMode="External"/><Relationship Id="rId89" Type="http://schemas.openxmlformats.org/officeDocument/2006/relationships/hyperlink" Target="http://en.wikipedia.org/wiki/The_Story_of_Civilization" TargetMode="External"/><Relationship Id="rId112" Type="http://schemas.openxmlformats.org/officeDocument/2006/relationships/hyperlink" Target="http://worldcat.org/oclc/231455705+27813590" TargetMode="External"/><Relationship Id="rId133" Type="http://schemas.openxmlformats.org/officeDocument/2006/relationships/hyperlink" Target="http://ecam.oxfordjournals.org/cgi/content/full/2/4/475" TargetMode="External"/><Relationship Id="rId154" Type="http://schemas.openxmlformats.org/officeDocument/2006/relationships/hyperlink" Target="http://en.wikipedia.org/wiki/MIT_Press" TargetMode="External"/><Relationship Id="rId175" Type="http://schemas.openxmlformats.org/officeDocument/2006/relationships/hyperlink" Target="http://www.muslimheritage.com/topics/default.cfm?ArticleID=808"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2352" y="762000"/>
            <a:ext cx="7851648" cy="1828800"/>
          </a:xfrm>
        </p:spPr>
        <p:txBody>
          <a:bodyPr>
            <a:normAutofit fontScale="90000"/>
          </a:bodyPr>
          <a:lstStyle/>
          <a:p>
            <a:pPr algn="l"/>
            <a:r>
              <a:rPr lang="en-US" dirty="0" smtClean="0"/>
              <a:t>Curriculum Design for the 21</a:t>
            </a:r>
            <a:r>
              <a:rPr lang="en-US" baseline="30000" dirty="0" smtClean="0"/>
              <a:t>st</a:t>
            </a:r>
            <a:r>
              <a:rPr lang="en-US" dirty="0" smtClean="0"/>
              <a:t> Century Emirate</a:t>
            </a:r>
            <a:br>
              <a:rPr lang="en-US" dirty="0" smtClean="0"/>
            </a:br>
            <a:endParaRPr lang="en-US" dirty="0"/>
          </a:p>
        </p:txBody>
      </p:sp>
      <p:sp>
        <p:nvSpPr>
          <p:cNvPr id="5" name="TextBox 4"/>
          <p:cNvSpPr txBox="1"/>
          <p:nvPr/>
        </p:nvSpPr>
        <p:spPr>
          <a:xfrm>
            <a:off x="3581400" y="1905000"/>
            <a:ext cx="4173835" cy="461665"/>
          </a:xfrm>
          <a:prstGeom prst="rect">
            <a:avLst/>
          </a:prstGeom>
          <a:noFill/>
        </p:spPr>
        <p:txBody>
          <a:bodyPr wrap="none" rtlCol="0">
            <a:spAutoFit/>
          </a:bodyPr>
          <a:lstStyle/>
          <a:p>
            <a:r>
              <a:rPr lang="en-US" sz="2400" dirty="0" smtClean="0">
                <a:solidFill>
                  <a:schemeClr val="accent5">
                    <a:lumMod val="75000"/>
                  </a:schemeClr>
                </a:solidFill>
                <a:latin typeface="+mj-lt"/>
              </a:rPr>
              <a:t>David</a:t>
            </a:r>
            <a:r>
              <a:rPr lang="en-US" sz="2400" dirty="0" smtClean="0">
                <a:latin typeface="+mj-lt"/>
              </a:rPr>
              <a:t> </a:t>
            </a:r>
            <a:r>
              <a:rPr lang="en-US" sz="2400" dirty="0" smtClean="0">
                <a:solidFill>
                  <a:schemeClr val="accent5">
                    <a:lumMod val="75000"/>
                  </a:schemeClr>
                </a:solidFill>
                <a:latin typeface="+mj-lt"/>
              </a:rPr>
              <a:t>Dillin,</a:t>
            </a:r>
            <a:r>
              <a:rPr lang="en-US" sz="2400" dirty="0" smtClean="0">
                <a:latin typeface="+mj-lt"/>
              </a:rPr>
              <a:t> </a:t>
            </a:r>
            <a:r>
              <a:rPr lang="en-US" sz="2400" dirty="0" smtClean="0">
                <a:solidFill>
                  <a:schemeClr val="accent5">
                    <a:lumMod val="75000"/>
                  </a:schemeClr>
                </a:solidFill>
                <a:latin typeface="+mj-lt"/>
              </a:rPr>
              <a:t>VEDC</a:t>
            </a:r>
            <a:r>
              <a:rPr lang="en-US" sz="2400" dirty="0" smtClean="0">
                <a:latin typeface="+mj-lt"/>
              </a:rPr>
              <a:t> </a:t>
            </a:r>
            <a:r>
              <a:rPr lang="en-US" sz="2400" dirty="0" err="1" smtClean="0">
                <a:solidFill>
                  <a:schemeClr val="accent5">
                    <a:lumMod val="75000"/>
                  </a:schemeClr>
                </a:solidFill>
                <a:latin typeface="+mj-lt"/>
              </a:rPr>
              <a:t>Shahama</a:t>
            </a:r>
            <a:endParaRPr lang="en-US" sz="2400" dirty="0">
              <a:solidFill>
                <a:schemeClr val="accent5">
                  <a:lumMod val="75000"/>
                </a:schemeClr>
              </a:solidFill>
              <a:latin typeface="+mj-lt"/>
            </a:endParaRPr>
          </a:p>
        </p:txBody>
      </p:sp>
      <p:pic>
        <p:nvPicPr>
          <p:cNvPr id="9" name="Picture 8" descr="69.jpg"/>
          <p:cNvPicPr>
            <a:picLocks noChangeAspect="1"/>
          </p:cNvPicPr>
          <p:nvPr/>
        </p:nvPicPr>
        <p:blipFill>
          <a:blip r:embed="rId2"/>
          <a:stretch>
            <a:fillRect/>
          </a:stretch>
        </p:blipFill>
        <p:spPr>
          <a:xfrm>
            <a:off x="0" y="0"/>
            <a:ext cx="9982486" cy="7239000"/>
          </a:xfrm>
          <a:prstGeom prst="rect">
            <a:avLst/>
          </a:prstGeom>
        </p:spPr>
      </p:pic>
      <p:sp>
        <p:nvSpPr>
          <p:cNvPr id="10" name="TextBox 9"/>
          <p:cNvSpPr txBox="1"/>
          <p:nvPr/>
        </p:nvSpPr>
        <p:spPr>
          <a:xfrm>
            <a:off x="457199" y="1524000"/>
            <a:ext cx="8686801" cy="1754326"/>
          </a:xfrm>
          <a:prstGeom prst="rect">
            <a:avLst/>
          </a:prstGeom>
          <a:noFill/>
        </p:spPr>
        <p:txBody>
          <a:bodyPr wrap="square" rtlCol="0">
            <a:spAutoFit/>
          </a:bodyPr>
          <a:lstStyle/>
          <a:p>
            <a:pPr algn="ctr"/>
            <a:r>
              <a:rPr lang="en-US" sz="5400" b="1" dirty="0" smtClean="0">
                <a:ln w="19050">
                  <a:solidFill>
                    <a:schemeClr val="tx2">
                      <a:tint val="1000"/>
                    </a:schemeClr>
                  </a:solidFill>
                  <a:prstDash val="solid"/>
                </a:ln>
                <a:solidFill>
                  <a:srgbClr val="CC0000"/>
                </a:solidFill>
                <a:effectLst>
                  <a:outerShdw blurRad="50000" dist="50800" dir="7500000" algn="tl">
                    <a:srgbClr val="000000">
                      <a:shade val="5000"/>
                      <a:alpha val="35000"/>
                    </a:srgbClr>
                  </a:outerShdw>
                </a:effectLst>
                <a:latin typeface="+mj-lt"/>
              </a:rPr>
              <a:t>Curriculum Design for the 21</a:t>
            </a:r>
            <a:r>
              <a:rPr lang="en-US" sz="5400" b="1" baseline="30000" dirty="0" smtClean="0">
                <a:ln w="19050">
                  <a:solidFill>
                    <a:schemeClr val="tx2">
                      <a:tint val="1000"/>
                    </a:schemeClr>
                  </a:solidFill>
                  <a:prstDash val="solid"/>
                </a:ln>
                <a:solidFill>
                  <a:srgbClr val="CC0000"/>
                </a:solidFill>
                <a:effectLst>
                  <a:outerShdw blurRad="50000" dist="50800" dir="7500000" algn="tl">
                    <a:srgbClr val="000000">
                      <a:shade val="5000"/>
                      <a:alpha val="35000"/>
                    </a:srgbClr>
                  </a:outerShdw>
                </a:effectLst>
                <a:latin typeface="+mj-lt"/>
              </a:rPr>
              <a:t>st</a:t>
            </a:r>
            <a:r>
              <a:rPr lang="en-US" sz="5400" b="1" dirty="0" smtClean="0">
                <a:ln w="19050">
                  <a:solidFill>
                    <a:schemeClr val="tx2">
                      <a:tint val="1000"/>
                    </a:schemeClr>
                  </a:solidFill>
                  <a:prstDash val="solid"/>
                </a:ln>
                <a:solidFill>
                  <a:srgbClr val="CC0000"/>
                </a:solidFill>
                <a:effectLst>
                  <a:outerShdw blurRad="50000" dist="50800" dir="7500000" algn="tl">
                    <a:srgbClr val="000000">
                      <a:shade val="5000"/>
                      <a:alpha val="35000"/>
                    </a:srgbClr>
                  </a:outerShdw>
                </a:effectLst>
                <a:latin typeface="+mj-lt"/>
              </a:rPr>
              <a:t> Century Emirati</a:t>
            </a:r>
            <a:endParaRPr lang="en-US" sz="5400" b="1" dirty="0">
              <a:ln w="19050">
                <a:solidFill>
                  <a:schemeClr val="tx2">
                    <a:tint val="1000"/>
                  </a:schemeClr>
                </a:solidFill>
                <a:prstDash val="solid"/>
              </a:ln>
              <a:solidFill>
                <a:srgbClr val="CC0000"/>
              </a:solidFill>
              <a:effectLst>
                <a:outerShdw blurRad="50000" dist="50800" dir="7500000" algn="tl">
                  <a:srgbClr val="000000">
                    <a:shade val="5000"/>
                    <a:alpha val="35000"/>
                  </a:srgbClr>
                </a:outerShdw>
              </a:effectLst>
              <a:latin typeface="+mj-lt"/>
            </a:endParaRPr>
          </a:p>
        </p:txBody>
      </p:sp>
      <p:sp>
        <p:nvSpPr>
          <p:cNvPr id="11" name="TextBox 10"/>
          <p:cNvSpPr txBox="1"/>
          <p:nvPr/>
        </p:nvSpPr>
        <p:spPr>
          <a:xfrm>
            <a:off x="4953000" y="3962400"/>
            <a:ext cx="4648200" cy="1446550"/>
          </a:xfrm>
          <a:prstGeom prst="rect">
            <a:avLst/>
          </a:prstGeom>
          <a:noFill/>
        </p:spPr>
        <p:txBody>
          <a:bodyPr wrap="square" rtlCol="0">
            <a:spAutoFit/>
          </a:bodyPr>
          <a:lstStyle/>
          <a:p>
            <a:r>
              <a:rPr lang="en-US"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David Graham Dillin</a:t>
            </a:r>
          </a:p>
          <a:p>
            <a:r>
              <a:rPr lang="en-U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VEDC, </a:t>
            </a:r>
            <a:r>
              <a:rPr lang="en-US" sz="28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Shahama</a:t>
            </a:r>
            <a:endParaRPr lang="en-U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r>
              <a:rPr lang="en-U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david.dillin@iat.ae.ac</a:t>
            </a:r>
            <a:endPar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scher-fish.jpg"/>
          <p:cNvPicPr>
            <a:picLocks noGrp="1" noChangeAspect="1"/>
          </p:cNvPicPr>
          <p:nvPr>
            <p:ph idx="1"/>
          </p:nvPr>
        </p:nvPicPr>
        <p:blipFill>
          <a:blip r:embed="rId2"/>
          <a:stretch>
            <a:fillRect/>
          </a:stretch>
        </p:blipFill>
        <p:spPr>
          <a:xfrm>
            <a:off x="-381000" y="-304800"/>
            <a:ext cx="10287000" cy="8345071"/>
          </a:xfrm>
        </p:spPr>
      </p:pic>
      <p:graphicFrame>
        <p:nvGraphicFramePr>
          <p:cNvPr id="5" name="Diagram 4"/>
          <p:cNvGraphicFramePr/>
          <p:nvPr/>
        </p:nvGraphicFramePr>
        <p:xfrm>
          <a:off x="609600" y="914400"/>
          <a:ext cx="81534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7772400" cy="1219200"/>
          </a:xfrm>
          <a:noFill/>
          <a:ln>
            <a:noFill/>
          </a:ln>
        </p:spPr>
        <p:txBody>
          <a:bodyPr/>
          <a:lstStyle/>
          <a:p>
            <a:pPr algn="ctr"/>
            <a:r>
              <a:rPr sz="3600" smtClean="0">
                <a:solidFill>
                  <a:schemeClr val="accent1">
                    <a:lumMod val="75000"/>
                  </a:schemeClr>
                </a:solidFill>
              </a:rPr>
              <a:t>Temporary </a:t>
            </a:r>
            <a:r>
              <a:rPr sz="3600" smtClean="0">
                <a:solidFill>
                  <a:schemeClr val="accent1">
                    <a:lumMod val="75000"/>
                  </a:schemeClr>
                </a:solidFill>
              </a:rPr>
              <a:t>Hierarchies: </a:t>
            </a:r>
            <a:r>
              <a:rPr sz="3600" smtClean="0">
                <a:solidFill>
                  <a:schemeClr val="accent1">
                    <a:lumMod val="75000"/>
                  </a:schemeClr>
                </a:solidFill>
              </a:rPr>
              <a:t/>
            </a:r>
            <a:br>
              <a:rPr sz="3600" smtClean="0">
                <a:solidFill>
                  <a:schemeClr val="accent1">
                    <a:lumMod val="75000"/>
                  </a:schemeClr>
                </a:solidFill>
              </a:rPr>
            </a:br>
            <a:r>
              <a:rPr sz="3600" smtClean="0">
                <a:solidFill>
                  <a:schemeClr val="accent1">
                    <a:lumMod val="75000"/>
                  </a:schemeClr>
                </a:solidFill>
              </a:rPr>
              <a:t>Permanent Organizational Structures</a:t>
            </a:r>
            <a:endParaRPr lang="en-US" sz="3600" dirty="0">
              <a:solidFill>
                <a:schemeClr val="accent1">
                  <a:lumMod val="75000"/>
                </a:schemeClr>
              </a:solidFill>
            </a:endParaRPr>
          </a:p>
        </p:txBody>
      </p:sp>
      <p:graphicFrame>
        <p:nvGraphicFramePr>
          <p:cNvPr id="6" name="Diagram 5"/>
          <p:cNvGraphicFramePr/>
          <p:nvPr/>
        </p:nvGraphicFramePr>
        <p:xfrm>
          <a:off x="15240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228600" y="5486400"/>
            <a:ext cx="8426987" cy="400110"/>
          </a:xfrm>
          <a:prstGeom prst="rect">
            <a:avLst/>
          </a:prstGeom>
          <a:noFill/>
        </p:spPr>
        <p:txBody>
          <a:bodyPr wrap="none" rtlCol="0">
            <a:spAutoFit/>
          </a:bodyPr>
          <a:lstStyle/>
          <a:p>
            <a:r>
              <a:rPr lang="en-US" sz="2000" dirty="0" smtClean="0"/>
              <a:t>Facilitators should be focused on fostering student leadership and autonomy</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04800"/>
            <a:ext cx="7851648" cy="990600"/>
          </a:xfrm>
        </p:spPr>
        <p:txBody>
          <a:bodyPr/>
          <a:lstStyle/>
          <a:p>
            <a:pPr algn="ctr"/>
            <a:r>
              <a:rPr lang="en-US" dirty="0" smtClean="0"/>
              <a:t>Student Schedule</a:t>
            </a:r>
            <a:endParaRPr lang="en-US" dirty="0"/>
          </a:p>
        </p:txBody>
      </p:sp>
      <p:sp>
        <p:nvSpPr>
          <p:cNvPr id="7" name="TextBox 6"/>
          <p:cNvSpPr txBox="1"/>
          <p:nvPr/>
        </p:nvSpPr>
        <p:spPr>
          <a:xfrm>
            <a:off x="4114800" y="2514600"/>
            <a:ext cx="4724400" cy="923330"/>
          </a:xfrm>
          <a:prstGeom prst="rect">
            <a:avLst/>
          </a:prstGeom>
          <a:noFill/>
        </p:spPr>
        <p:txBody>
          <a:bodyPr wrap="square" rtlCol="0">
            <a:spAutoFit/>
          </a:bodyPr>
          <a:lstStyle/>
          <a:p>
            <a:endParaRPr lang="en-US" dirty="0" smtClean="0"/>
          </a:p>
          <a:p>
            <a:endParaRPr lang="en-US" dirty="0" smtClean="0"/>
          </a:p>
          <a:p>
            <a:endParaRPr lang="en-US" dirty="0"/>
          </a:p>
        </p:txBody>
      </p:sp>
      <p:graphicFrame>
        <p:nvGraphicFramePr>
          <p:cNvPr id="11" name="Table 10"/>
          <p:cNvGraphicFramePr>
            <a:graphicFrameLocks noGrp="1"/>
          </p:cNvGraphicFramePr>
          <p:nvPr/>
        </p:nvGraphicFramePr>
        <p:xfrm>
          <a:off x="381000" y="1295400"/>
          <a:ext cx="8534401" cy="4139292"/>
        </p:xfrm>
        <a:graphic>
          <a:graphicData uri="http://schemas.openxmlformats.org/drawingml/2006/table">
            <a:tbl>
              <a:tblPr/>
              <a:tblGrid>
                <a:gridCol w="624614"/>
                <a:gridCol w="1639611"/>
                <a:gridCol w="1561535"/>
                <a:gridCol w="1629030"/>
                <a:gridCol w="1555610"/>
                <a:gridCol w="1524001"/>
              </a:tblGrid>
              <a:tr h="139309">
                <a:tc>
                  <a:txBody>
                    <a:bodyPr/>
                    <a:lstStyle/>
                    <a:p>
                      <a:pPr marL="0" marR="0" algn="ctr">
                        <a:spcBef>
                          <a:spcPts val="0"/>
                        </a:spcBef>
                        <a:spcAft>
                          <a:spcPts val="0"/>
                        </a:spcAft>
                      </a:pPr>
                      <a:r>
                        <a:rPr lang="en-US" sz="1000" dirty="0">
                          <a:latin typeface="Times New Roman"/>
                          <a:ea typeface="MS Mincho"/>
                        </a:rPr>
                        <a:t>Day/Period</a:t>
                      </a:r>
                      <a:endParaRPr lang="en-US" sz="1200" dirty="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Sunday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Monday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Tuesday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Wednesday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Thursday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889">
                <a:tc>
                  <a:txBody>
                    <a:bodyPr/>
                    <a:lstStyle/>
                    <a:p>
                      <a:pPr marL="0" marR="0" algn="ctr">
                        <a:spcBef>
                          <a:spcPts val="0"/>
                        </a:spcBef>
                        <a:spcAft>
                          <a:spcPts val="0"/>
                        </a:spcAft>
                      </a:pPr>
                      <a:r>
                        <a:rPr lang="en-US" sz="1000" dirty="0">
                          <a:latin typeface="Times New Roman"/>
                          <a:ea typeface="MS Mincho"/>
                        </a:rPr>
                        <a:t>1</a:t>
                      </a:r>
                      <a:endParaRPr lang="en-US" sz="1200" dirty="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100" dirty="0">
                          <a:latin typeface="+mj-lt"/>
                          <a:ea typeface="MS Mincho"/>
                        </a:rPr>
                        <a:t>Team meeting: Discussion of task and responsibilities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100" dirty="0">
                          <a:latin typeface="+mj-lt"/>
                          <a:ea typeface="MS Mincho"/>
                        </a:rPr>
                        <a:t>Team meeting: Discussion of task and responsibilities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100">
                          <a:latin typeface="+mj-lt"/>
                          <a:ea typeface="MS Mincho"/>
                        </a:rPr>
                        <a:t>Team meeting: Discussion of task and responsibilities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100">
                          <a:latin typeface="+mj-lt"/>
                          <a:ea typeface="MS Mincho"/>
                        </a:rPr>
                        <a:t>Team meeting: Discussion of task and responsibilities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100" dirty="0">
                          <a:latin typeface="+mj-lt"/>
                          <a:ea typeface="MS Mincho"/>
                        </a:rPr>
                        <a:t>Team meeting: Discussion of task and responsibilities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516111">
                <a:tc>
                  <a:txBody>
                    <a:bodyPr/>
                    <a:lstStyle/>
                    <a:p>
                      <a:pPr marL="0" marR="0" algn="ctr">
                        <a:spcBef>
                          <a:spcPts val="0"/>
                        </a:spcBef>
                        <a:spcAft>
                          <a:spcPts val="0"/>
                        </a:spcAft>
                      </a:pPr>
                      <a:r>
                        <a:rPr lang="en-US" sz="1000">
                          <a:latin typeface="Times New Roman"/>
                          <a:ea typeface="MS Mincho"/>
                        </a:rPr>
                        <a:t>2</a:t>
                      </a:r>
                      <a:endParaRPr lang="en-US" sz="12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a:latin typeface="+mj-lt"/>
                          <a:ea typeface="MS Mincho"/>
                        </a:rPr>
                        <a:t>Islamic studies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533400">
                <a:tc>
                  <a:txBody>
                    <a:bodyPr/>
                    <a:lstStyle/>
                    <a:p>
                      <a:pPr marL="0" marR="0" algn="ctr">
                        <a:spcBef>
                          <a:spcPts val="0"/>
                        </a:spcBef>
                        <a:spcAft>
                          <a:spcPts val="0"/>
                        </a:spcAft>
                      </a:pPr>
                      <a:r>
                        <a:rPr lang="en-US" sz="1000">
                          <a:latin typeface="Times New Roman"/>
                          <a:ea typeface="MS Mincho"/>
                        </a:rPr>
                        <a:t>3</a:t>
                      </a:r>
                      <a:endParaRPr lang="en-US" sz="12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dirty="0">
                          <a:latin typeface="+mj-lt"/>
                          <a:ea typeface="MS Mincho"/>
                        </a:rPr>
                        <a:t>Islamic studies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533400">
                <a:tc>
                  <a:txBody>
                    <a:bodyPr/>
                    <a:lstStyle/>
                    <a:p>
                      <a:pPr marL="0" marR="0" algn="ctr">
                        <a:spcBef>
                          <a:spcPts val="0"/>
                        </a:spcBef>
                        <a:spcAft>
                          <a:spcPts val="0"/>
                        </a:spcAft>
                      </a:pPr>
                      <a:r>
                        <a:rPr lang="en-US" sz="1000">
                          <a:latin typeface="Times New Roman"/>
                          <a:ea typeface="MS Mincho"/>
                        </a:rPr>
                        <a:t>4</a:t>
                      </a:r>
                      <a:endParaRPr lang="en-US" sz="12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dirty="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dirty="0">
                          <a:latin typeface="+mj-lt"/>
                          <a:ea typeface="MS Mincho"/>
                        </a:rPr>
                        <a:t>Technical drawing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Internet communications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Math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445">
                <a:tc>
                  <a:txBody>
                    <a:bodyPr/>
                    <a:lstStyle/>
                    <a:p>
                      <a:pPr marL="0" marR="0" algn="ctr">
                        <a:spcBef>
                          <a:spcPts val="0"/>
                        </a:spcBef>
                        <a:spcAft>
                          <a:spcPts val="0"/>
                        </a:spcAft>
                      </a:pPr>
                      <a:r>
                        <a:rPr lang="en-US" sz="1000">
                          <a:latin typeface="Times New Roman"/>
                          <a:ea typeface="MS Mincho"/>
                        </a:rPr>
                        <a:t>5</a:t>
                      </a:r>
                      <a:endParaRPr lang="en-US" sz="12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a:latin typeface="+mj-lt"/>
                          <a:ea typeface="MS Mincho"/>
                        </a:rPr>
                        <a:t>Math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Technical drawing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Internet communications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Math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812">
                <a:tc>
                  <a:txBody>
                    <a:bodyPr/>
                    <a:lstStyle/>
                    <a:p>
                      <a:pPr marL="0" marR="0" algn="ctr">
                        <a:spcBef>
                          <a:spcPts val="0"/>
                        </a:spcBef>
                        <a:spcAft>
                          <a:spcPts val="0"/>
                        </a:spcAft>
                      </a:pPr>
                      <a:r>
                        <a:rPr lang="en-US" sz="1000">
                          <a:latin typeface="Times New Roman"/>
                          <a:ea typeface="MS Mincho"/>
                        </a:rPr>
                        <a:t>6</a:t>
                      </a:r>
                      <a:endParaRPr lang="en-US" sz="12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a:latin typeface="+mj-lt"/>
                          <a:ea typeface="MS Mincho"/>
                        </a:rPr>
                        <a:t>Math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endParaRPr lang="en-US" sz="110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812">
                <a:tc>
                  <a:txBody>
                    <a:bodyPr/>
                    <a:lstStyle/>
                    <a:p>
                      <a:pPr marL="0" marR="0" algn="ctr">
                        <a:spcBef>
                          <a:spcPts val="0"/>
                        </a:spcBef>
                        <a:spcAft>
                          <a:spcPts val="0"/>
                        </a:spcAft>
                      </a:pPr>
                      <a:r>
                        <a:rPr lang="en-US" sz="1000">
                          <a:latin typeface="Times New Roman"/>
                          <a:ea typeface="MS Mincho"/>
                        </a:rPr>
                        <a:t>7</a:t>
                      </a:r>
                      <a:endParaRPr lang="en-US" sz="12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English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j-lt"/>
                          <a:ea typeface="MS Mincho"/>
                        </a:rPr>
                        <a:t>National Edu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dirty="0">
                          <a:latin typeface="+mj-lt"/>
                          <a:ea typeface="MS Mincho"/>
                        </a:rPr>
                        <a:t>Auto shop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endParaRPr lang="en-US" sz="11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1623">
                <a:tc>
                  <a:txBody>
                    <a:bodyPr/>
                    <a:lstStyle/>
                    <a:p>
                      <a:pPr marL="0" marR="0" algn="ctr">
                        <a:spcBef>
                          <a:spcPts val="0"/>
                        </a:spcBef>
                        <a:spcAft>
                          <a:spcPts val="0"/>
                        </a:spcAft>
                      </a:pPr>
                      <a:r>
                        <a:rPr lang="en-US" sz="1000">
                          <a:latin typeface="Times New Roman"/>
                          <a:ea typeface="MS Mincho"/>
                        </a:rPr>
                        <a:t>8</a:t>
                      </a:r>
                      <a:endParaRPr lang="en-US" sz="12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100" dirty="0">
                          <a:latin typeface="+mj-lt"/>
                          <a:ea typeface="MS Mincho"/>
                        </a:rPr>
                        <a:t>Team meeting: Review of learning objectives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100" dirty="0">
                          <a:latin typeface="+mj-lt"/>
                          <a:ea typeface="MS Mincho"/>
                        </a:rPr>
                        <a:t>Team meeting: Review of learning objectives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100">
                          <a:latin typeface="+mj-lt"/>
                          <a:ea typeface="MS Mincho"/>
                        </a:rPr>
                        <a:t>Team meeting: Review of learning objectives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100" dirty="0">
                          <a:latin typeface="+mj-lt"/>
                          <a:ea typeface="MS Mincho"/>
                        </a:rPr>
                        <a:t>Team meeting: Review of learning objectives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endParaRPr lang="en-US" sz="1100" dirty="0">
                        <a:latin typeface="+mj-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533400" y="5715000"/>
            <a:ext cx="8229600" cy="923330"/>
          </a:xfrm>
          <a:prstGeom prst="rect">
            <a:avLst/>
          </a:prstGeom>
          <a:solidFill>
            <a:schemeClr val="accent1"/>
          </a:solidFill>
        </p:spPr>
        <p:txBody>
          <a:bodyPr wrap="square" rtlCol="0">
            <a:spAutoFit/>
          </a:bodyPr>
          <a:lstStyle/>
          <a:p>
            <a:r>
              <a:rPr lang="en-US" dirty="0" smtClean="0"/>
              <a:t>Facilitators should listen to students and help them understand the application of daily lessons to the task at hand.  They should provide guidance and promote student autonomy with regards to task completion.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checkerboard(across)">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838200"/>
            <a:ext cx="8305800" cy="3172264"/>
          </a:xfrm>
        </p:spPr>
        <p:txBody>
          <a:bodyPr numCol="2">
            <a:normAutofit fontScale="25000" lnSpcReduction="20000"/>
          </a:bodyPr>
          <a:lstStyle/>
          <a:p>
            <a:pPr algn="l"/>
            <a:r>
              <a:rPr lang="en-US" sz="1200" b="1" dirty="0" smtClean="0"/>
              <a:t>[</a:t>
            </a:r>
            <a:r>
              <a:rPr lang="en-US" sz="1200" b="1" dirty="0" smtClean="0">
                <a:hlinkClick r:id="rId2" action="ppaction://hlinkfile" tooltip="Edit section: Notes"/>
              </a:rPr>
              <a:t>edit</a:t>
            </a:r>
            <a:r>
              <a:rPr lang="en-US" sz="1200" b="1" dirty="0" smtClean="0"/>
              <a:t>] Notes</a:t>
            </a:r>
          </a:p>
          <a:p>
            <a:pPr algn="l"/>
            <a:r>
              <a:rPr lang="en-US" sz="1200" b="1" dirty="0" smtClean="0">
                <a:hlinkClick r:id="" action="ppaction://hlinkfile"/>
              </a:rPr>
              <a:t>^</a:t>
            </a:r>
            <a:r>
              <a:rPr lang="en-US" sz="1200" dirty="0" smtClean="0"/>
              <a:t> Joel L. Kraemer (1992), </a:t>
            </a:r>
            <a:r>
              <a:rPr lang="en-US" sz="1200" i="1" dirty="0" smtClean="0"/>
              <a:t>Humanism in the Renaissance of Islam</a:t>
            </a:r>
            <a:r>
              <a:rPr lang="en-US" sz="1200" dirty="0" smtClean="0"/>
              <a:t>, p. 1 &amp; 148, </a:t>
            </a:r>
            <a:r>
              <a:rPr lang="en-US" sz="1200" dirty="0" smtClean="0">
                <a:hlinkClick r:id="rId3" action="ppaction://hlinkfile" tooltip="Brill Publishers"/>
              </a:rPr>
              <a:t>Brill Publishers</a:t>
            </a:r>
            <a:r>
              <a:rPr lang="en-US" sz="1200" dirty="0" smtClean="0"/>
              <a:t>, </a:t>
            </a:r>
            <a:r>
              <a:rPr lang="en-US" sz="1200" dirty="0" smtClean="0">
                <a:hlinkClick r:id="rId4" action="ppaction://hlinkfile"/>
              </a:rPr>
              <a:t>ISBN 9004072594</a:t>
            </a:r>
            <a:r>
              <a:rPr lang="en-US" sz="1200" dirty="0" smtClean="0"/>
              <a:t>. </a:t>
            </a:r>
          </a:p>
          <a:p>
            <a:pPr algn="l"/>
            <a:r>
              <a:rPr lang="en-US" sz="1200" b="1" dirty="0" smtClean="0">
                <a:hlinkClick r:id="" action="ppaction://hlinkfile"/>
              </a:rPr>
              <a:t>^</a:t>
            </a:r>
            <a:r>
              <a:rPr lang="en-US" sz="1200" dirty="0" smtClean="0"/>
              <a:t> Matthew E. </a:t>
            </a:r>
            <a:r>
              <a:rPr lang="en-US" sz="1200" dirty="0" err="1" smtClean="0"/>
              <a:t>Falagas</a:t>
            </a:r>
            <a:r>
              <a:rPr lang="en-US" sz="1200" dirty="0" smtClean="0"/>
              <a:t>, Effie A. </a:t>
            </a:r>
            <a:r>
              <a:rPr lang="en-US" sz="1200" dirty="0" err="1" smtClean="0"/>
              <a:t>Zarkadoulia</a:t>
            </a:r>
            <a:r>
              <a:rPr lang="en-US" sz="1200" dirty="0" smtClean="0"/>
              <a:t>, George </a:t>
            </a:r>
            <a:r>
              <a:rPr lang="en-US" sz="1200" dirty="0" err="1" smtClean="0"/>
              <a:t>Samonis</a:t>
            </a:r>
            <a:r>
              <a:rPr lang="en-US" sz="1200" dirty="0" smtClean="0"/>
              <a:t> (2006). "Arab science in the golden age (750–1258 C.E.) and today", </a:t>
            </a:r>
            <a:r>
              <a:rPr lang="en-US" sz="1200" i="1" dirty="0" smtClean="0">
                <a:hlinkClick r:id="rId5" action="ppaction://hlinkfile" tooltip="Federation of American Societies for Experimental Biology"/>
              </a:rPr>
              <a:t>The FASEB Journal</a:t>
            </a:r>
            <a:r>
              <a:rPr lang="en-US" sz="1200" dirty="0" smtClean="0"/>
              <a:t> </a:t>
            </a:r>
            <a:r>
              <a:rPr lang="en-US" sz="1200" b="1" dirty="0" smtClean="0"/>
              <a:t>20</a:t>
            </a:r>
            <a:r>
              <a:rPr lang="en-US" sz="1200" dirty="0" smtClean="0"/>
              <a:t>, pp. 1581–1586.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b="1" i="1" baseline="30000" dirty="0" smtClean="0">
                <a:hlinkClick r:id="" action="ppaction://hlinkfile"/>
              </a:rPr>
              <a:t>c</a:t>
            </a:r>
            <a:r>
              <a:rPr lang="en-US" sz="1200" dirty="0" smtClean="0"/>
              <a:t> </a:t>
            </a:r>
            <a:r>
              <a:rPr lang="en-US" sz="1200" dirty="0" smtClean="0">
                <a:hlinkClick r:id="rId6" action="ppaction://hlinkfile" tooltip="Ahmad Y Hassan"/>
              </a:rPr>
              <a:t>Ahmad Y Hassan</a:t>
            </a:r>
            <a:r>
              <a:rPr lang="en-US" sz="1200" dirty="0" smtClean="0"/>
              <a:t>, </a:t>
            </a:r>
            <a:r>
              <a:rPr lang="en-US" sz="1200" dirty="0" smtClean="0">
                <a:hlinkClick r:id="rId7"/>
              </a:rPr>
              <a:t>Factors Behind the Decline of Islamic Science After the Sixteenth Century</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b="1" i="1" baseline="30000" dirty="0" smtClean="0">
                <a:hlinkClick r:id="" action="ppaction://hlinkfile"/>
              </a:rPr>
              <a:t>c</a:t>
            </a:r>
            <a:r>
              <a:rPr lang="en-US" sz="1200" dirty="0" smtClean="0"/>
              <a:t> </a:t>
            </a:r>
            <a:r>
              <a:rPr lang="en-US" sz="1200" b="1" i="1" baseline="30000" dirty="0" smtClean="0">
                <a:hlinkClick r:id="" action="ppaction://hlinkfile"/>
              </a:rPr>
              <a:t>d</a:t>
            </a:r>
            <a:r>
              <a:rPr lang="en-US" sz="1200" dirty="0" smtClean="0"/>
              <a:t> </a:t>
            </a:r>
            <a:r>
              <a:rPr lang="en-US" sz="1200" dirty="0" smtClean="0">
                <a:hlinkClick r:id="rId8" action="ppaction://hlinkfile" tooltip="George Saliba"/>
              </a:rPr>
              <a:t>George </a:t>
            </a:r>
            <a:r>
              <a:rPr lang="en-US" sz="1200" dirty="0" err="1" smtClean="0">
                <a:hlinkClick r:id="rId8" action="ppaction://hlinkfile" tooltip="George Saliba"/>
              </a:rPr>
              <a:t>Saliba</a:t>
            </a:r>
            <a:r>
              <a:rPr lang="en-US" sz="1200" dirty="0" smtClean="0"/>
              <a:t> (1994), </a:t>
            </a:r>
            <a:r>
              <a:rPr lang="en-US" sz="1200" i="1" dirty="0" smtClean="0"/>
              <a:t>A History of Arabic Astronomy: Planetary Theories During the Golden Age of Islam</a:t>
            </a:r>
            <a:r>
              <a:rPr lang="en-US" sz="1200" dirty="0" smtClean="0"/>
              <a:t>, pp. 245, 250, 256–257. </a:t>
            </a:r>
            <a:r>
              <a:rPr lang="en-US" sz="1200" dirty="0" smtClean="0">
                <a:hlinkClick r:id="rId9" action="ppaction://hlinkfile" tooltip="New York University Press"/>
              </a:rPr>
              <a:t>New York University Press</a:t>
            </a:r>
            <a:r>
              <a:rPr lang="en-US" sz="1200" dirty="0" smtClean="0"/>
              <a:t>, </a:t>
            </a:r>
            <a:r>
              <a:rPr lang="en-US" sz="1200" dirty="0" smtClean="0">
                <a:hlinkClick r:id="rId10" action="ppaction://hlinkfile"/>
              </a:rPr>
              <a:t>ISBN 0814780237</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b="1" i="1" baseline="30000" dirty="0" smtClean="0">
                <a:hlinkClick r:id="" action="ppaction://hlinkfile"/>
              </a:rPr>
              <a:t>c</a:t>
            </a:r>
            <a:r>
              <a:rPr lang="en-US" sz="1200" dirty="0" smtClean="0"/>
              <a:t> Howard R. Turner (1997), </a:t>
            </a:r>
            <a:r>
              <a:rPr lang="en-US" sz="1200" i="1" dirty="0" smtClean="0"/>
              <a:t>Science in Medieval Islam</a:t>
            </a:r>
            <a:r>
              <a:rPr lang="en-US" sz="1200" dirty="0" smtClean="0"/>
              <a:t>, p. 270 (book cover, last page), </a:t>
            </a:r>
            <a:r>
              <a:rPr lang="en-US" sz="1200" dirty="0" smtClean="0">
                <a:hlinkClick r:id="rId11" action="ppaction://hlinkfile" tooltip="University of Texas Press"/>
              </a:rPr>
              <a:t>University of Texas Press</a:t>
            </a:r>
            <a:r>
              <a:rPr lang="en-US" sz="1200" dirty="0" smtClean="0"/>
              <a:t>, </a:t>
            </a:r>
            <a:r>
              <a:rPr lang="en-US" sz="1200" dirty="0" smtClean="0">
                <a:hlinkClick r:id="rId12" action="ppaction://hlinkfile"/>
              </a:rPr>
              <a:t>ISBN 0-292-78149-0</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dirty="0" err="1" smtClean="0"/>
              <a:t>Vartan</a:t>
            </a:r>
            <a:r>
              <a:rPr lang="en-US" sz="1200" dirty="0" smtClean="0"/>
              <a:t> Gregorian, "Islam: A Mosaic, Not a Monolith", Brookings Institution Press, 2003, pp. 26–38 </a:t>
            </a:r>
            <a:r>
              <a:rPr lang="en-US" sz="1200" dirty="0" smtClean="0">
                <a:hlinkClick r:id="rId13" action="ppaction://hlinkfile"/>
              </a:rPr>
              <a:t>ISBN 081573283X</a:t>
            </a:r>
            <a:r>
              <a:rPr lang="en-US" sz="1200" dirty="0" smtClean="0"/>
              <a:t> </a:t>
            </a:r>
          </a:p>
          <a:p>
            <a:pPr algn="l"/>
            <a:r>
              <a:rPr lang="en-US" sz="1200" b="1" dirty="0" smtClean="0">
                <a:hlinkClick r:id="" action="ppaction://hlinkfile"/>
              </a:rPr>
              <a:t>^</a:t>
            </a:r>
            <a:r>
              <a:rPr lang="en-US" sz="1200" dirty="0" smtClean="0"/>
              <a:t> Arnold </a:t>
            </a:r>
            <a:r>
              <a:rPr lang="en-US" sz="1200" dirty="0" err="1" smtClean="0"/>
              <a:t>Pacey</a:t>
            </a:r>
            <a:r>
              <a:rPr lang="en-US" sz="1200" dirty="0" smtClean="0"/>
              <a:t>, "Technology in World Civilization: A Thousand-Year History", MIT Press, 1990, </a:t>
            </a:r>
            <a:r>
              <a:rPr lang="en-US" sz="1200" dirty="0" smtClean="0">
                <a:hlinkClick r:id="rId14" action="ppaction://hlinkfile"/>
              </a:rPr>
              <a:t>ISBN 0262660725</a:t>
            </a:r>
            <a:r>
              <a:rPr lang="en-US" sz="1200" dirty="0" smtClean="0"/>
              <a:t> pp. 41–42 </a:t>
            </a:r>
          </a:p>
          <a:p>
            <a:pPr algn="l"/>
            <a:r>
              <a:rPr lang="en-US" sz="1200" b="1" dirty="0" smtClean="0">
                <a:hlinkClick r:id="" action="ppaction://hlinkfile"/>
              </a:rPr>
              <a:t>^</a:t>
            </a:r>
            <a:r>
              <a:rPr lang="en-US" sz="1200" dirty="0" smtClean="0"/>
              <a:t> </a:t>
            </a:r>
            <a:r>
              <a:rPr lang="en-US" sz="1200" dirty="0" err="1" smtClean="0"/>
              <a:t>Bülent</a:t>
            </a:r>
            <a:r>
              <a:rPr lang="en-US" sz="1200" dirty="0" smtClean="0"/>
              <a:t> </a:t>
            </a:r>
            <a:r>
              <a:rPr lang="en-US" sz="1200" dirty="0" err="1" smtClean="0"/>
              <a:t>Þenay</a:t>
            </a:r>
            <a:r>
              <a:rPr lang="en-US" sz="1200" dirty="0" smtClean="0"/>
              <a:t>, </a:t>
            </a:r>
            <a:r>
              <a:rPr lang="en-US" sz="1200" i="1" dirty="0" smtClean="0">
                <a:hlinkClick r:id="rId15"/>
              </a:rPr>
              <a:t>Sufism</a:t>
            </a:r>
            <a:r>
              <a:rPr lang="en-US" sz="1200" dirty="0" smtClean="0"/>
              <a:t>, </a:t>
            </a:r>
            <a:r>
              <a:rPr lang="en-US" sz="1200" dirty="0" smtClean="0">
                <a:hlinkClick r:id="rId15"/>
              </a:rPr>
              <a:t>http://mb-soft.com/believe/txo/sufism.htm</a:t>
            </a:r>
            <a:r>
              <a:rPr lang="en-US" sz="1200" dirty="0" smtClean="0"/>
              <a:t>, retrieved 2007-06-26  </a:t>
            </a:r>
          </a:p>
          <a:p>
            <a:pPr algn="l"/>
            <a:r>
              <a:rPr lang="en-US" sz="1200" b="1" dirty="0" smtClean="0">
                <a:hlinkClick r:id="" action="ppaction://hlinkfile"/>
              </a:rPr>
              <a:t>^</a:t>
            </a:r>
            <a:r>
              <a:rPr lang="en-US" sz="1200" dirty="0" smtClean="0"/>
              <a:t> </a:t>
            </a:r>
            <a:r>
              <a:rPr lang="en-US" sz="1200" i="1" dirty="0" smtClean="0">
                <a:hlinkClick r:id="rId16"/>
              </a:rPr>
              <a:t>Muslim History and the Spread of Islam from the 7th to the 21st century</a:t>
            </a:r>
            <a:r>
              <a:rPr lang="en-US" sz="1200" dirty="0" smtClean="0"/>
              <a:t>, The Islam Project, </a:t>
            </a:r>
            <a:r>
              <a:rPr lang="en-US" sz="1200" dirty="0" smtClean="0">
                <a:hlinkClick r:id="rId16"/>
              </a:rPr>
              <a:t>http://www.theislamproject.org/education/B04_SpreadofIslam.htm</a:t>
            </a:r>
            <a:r>
              <a:rPr lang="en-US" sz="1200" dirty="0" smtClean="0"/>
              <a:t>, retrieved 2007-06-26  </a:t>
            </a:r>
          </a:p>
          <a:p>
            <a:pPr algn="l"/>
            <a:r>
              <a:rPr lang="en-US" sz="1200" b="1" dirty="0" smtClean="0">
                <a:hlinkClick r:id="" action="ppaction://hlinkfile"/>
              </a:rPr>
              <a:t>^</a:t>
            </a:r>
            <a:r>
              <a:rPr lang="en-US" sz="1200" dirty="0" smtClean="0"/>
              <a:t> </a:t>
            </a:r>
            <a:r>
              <a:rPr lang="en-US" sz="1200" dirty="0" err="1" smtClean="0"/>
              <a:t>Lenn</a:t>
            </a:r>
            <a:r>
              <a:rPr lang="en-US" sz="1200" dirty="0" smtClean="0"/>
              <a:t> Evan Goodman (2003), </a:t>
            </a:r>
            <a:r>
              <a:rPr lang="en-US" sz="1200" i="1" dirty="0" smtClean="0"/>
              <a:t>Islamic Humanism</a:t>
            </a:r>
            <a:r>
              <a:rPr lang="en-US" sz="1200" dirty="0" smtClean="0"/>
              <a:t>, p. 155, </a:t>
            </a:r>
            <a:r>
              <a:rPr lang="en-US" sz="1200" dirty="0" smtClean="0">
                <a:hlinkClick r:id="rId17" action="ppaction://hlinkfile" tooltip="Oxford University Press"/>
              </a:rPr>
              <a:t>Oxford University Press</a:t>
            </a:r>
            <a:r>
              <a:rPr lang="en-US" sz="1200" dirty="0" smtClean="0"/>
              <a:t>, </a:t>
            </a:r>
            <a:r>
              <a:rPr lang="en-US" sz="1200" dirty="0" smtClean="0">
                <a:hlinkClick r:id="rId18" action="ppaction://hlinkfile"/>
              </a:rPr>
              <a:t>ISBN 0195135806</a:t>
            </a:r>
            <a:r>
              <a:rPr lang="en-US" sz="1200" dirty="0" smtClean="0"/>
              <a:t>. </a:t>
            </a:r>
          </a:p>
          <a:p>
            <a:pPr algn="l"/>
            <a:r>
              <a:rPr lang="en-US" sz="1200" b="1" dirty="0" smtClean="0">
                <a:hlinkClick r:id="" action="ppaction://hlinkfile"/>
              </a:rPr>
              <a:t>^</a:t>
            </a:r>
            <a:r>
              <a:rPr lang="en-US" sz="1200" dirty="0" smtClean="0"/>
              <a:t> Joel L. Kraemer (1992), </a:t>
            </a:r>
            <a:r>
              <a:rPr lang="en-US" sz="1200" i="1" dirty="0" smtClean="0"/>
              <a:t>Humanism in the Renaissance of Islam</a:t>
            </a:r>
            <a:r>
              <a:rPr lang="en-US" sz="1200" dirty="0" smtClean="0"/>
              <a:t>, </a:t>
            </a:r>
            <a:r>
              <a:rPr lang="en-US" sz="1200" dirty="0" smtClean="0">
                <a:hlinkClick r:id="rId3" action="ppaction://hlinkfile" tooltip="Brill Publishers"/>
              </a:rPr>
              <a:t>Brill Publishers</a:t>
            </a:r>
            <a:r>
              <a:rPr lang="en-US" sz="1200" dirty="0" smtClean="0"/>
              <a:t>, </a:t>
            </a:r>
            <a:r>
              <a:rPr lang="en-US" sz="1200" dirty="0" smtClean="0">
                <a:hlinkClick r:id="rId4" action="ppaction://hlinkfile"/>
              </a:rPr>
              <a:t>ISBN 9004072594</a:t>
            </a:r>
            <a:r>
              <a:rPr lang="en-US" sz="1200" dirty="0" smtClean="0"/>
              <a:t>. </a:t>
            </a:r>
          </a:p>
          <a:p>
            <a:pPr algn="l"/>
            <a:r>
              <a:rPr lang="en-US" sz="1200" b="1" dirty="0" smtClean="0">
                <a:hlinkClick r:id="" action="ppaction://hlinkfile"/>
              </a:rPr>
              <a:t>^</a:t>
            </a:r>
            <a:r>
              <a:rPr lang="en-US" sz="1200" dirty="0" smtClean="0"/>
              <a:t> Ahmad, I. A. (June 3, 2002), </a:t>
            </a:r>
            <a:r>
              <a:rPr lang="en-US" sz="1200" dirty="0" smtClean="0">
                <a:hlinkClick r:id="rId19"/>
              </a:rPr>
              <a:t>"The Rise and Fall of Islamic Science: The Calendar as a Case Study"</a:t>
            </a:r>
            <a:r>
              <a:rPr lang="en-US" sz="1200" dirty="0" smtClean="0"/>
              <a:t> (PDF), </a:t>
            </a:r>
            <a:r>
              <a:rPr lang="en-US" sz="1200" i="1" dirty="0" smtClean="0"/>
              <a:t>Faith and Reason: Convergence and </a:t>
            </a:r>
            <a:r>
              <a:rPr lang="en-US" sz="1200" i="1" dirty="0" err="1" smtClean="0"/>
              <a:t>Complementarity</a:t>
            </a:r>
            <a:r>
              <a:rPr lang="en-US" sz="1200" dirty="0" smtClean="0"/>
              <a:t>, </a:t>
            </a:r>
            <a:r>
              <a:rPr lang="en-US" sz="1200" dirty="0" smtClean="0">
                <a:hlinkClick r:id="rId20" action="ppaction://hlinkfile" tooltip="Al Akhawayn University"/>
              </a:rPr>
              <a:t>Al </a:t>
            </a:r>
            <a:r>
              <a:rPr lang="en-US" sz="1200" dirty="0" err="1" smtClean="0">
                <a:hlinkClick r:id="rId20" action="ppaction://hlinkfile" tooltip="Al Akhawayn University"/>
              </a:rPr>
              <a:t>Akhawayn</a:t>
            </a:r>
            <a:r>
              <a:rPr lang="en-US" sz="1200" dirty="0" smtClean="0">
                <a:hlinkClick r:id="rId20" action="ppaction://hlinkfile" tooltip="Al Akhawayn University"/>
              </a:rPr>
              <a:t> University</a:t>
            </a:r>
            <a:r>
              <a:rPr lang="en-US" sz="1200" dirty="0" smtClean="0"/>
              <a:t>, </a:t>
            </a:r>
            <a:r>
              <a:rPr lang="en-US" sz="1200" dirty="0" smtClean="0">
                <a:hlinkClick r:id="rId19"/>
              </a:rPr>
              <a:t>http://images.agustianwar.multiply.com/attachment/0/RxbYbQoKCr4AAD@kzFY1/IslamicCalendar-A-Case-Study.pdf</a:t>
            </a:r>
            <a:r>
              <a:rPr lang="en-US" sz="1200" dirty="0" smtClean="0"/>
              <a:t>, retrieved 2008-01-31  </a:t>
            </a:r>
          </a:p>
          <a:p>
            <a:pPr algn="l"/>
            <a:r>
              <a:rPr lang="en-US" sz="1200" b="1" dirty="0" smtClean="0">
                <a:hlinkClick r:id="" action="ppaction://hlinkfile"/>
              </a:rPr>
              <a:t>^</a:t>
            </a:r>
            <a:r>
              <a:rPr lang="en-US" sz="1200" dirty="0" smtClean="0"/>
              <a:t> L. </a:t>
            </a:r>
            <a:r>
              <a:rPr lang="en-US" sz="1200" dirty="0" err="1" smtClean="0"/>
              <a:t>Gari</a:t>
            </a:r>
            <a:r>
              <a:rPr lang="en-US" sz="1200" dirty="0" smtClean="0"/>
              <a:t> (2002), "Arabic Treatises on Environmental Pollution up to the End of the Thirteenth Century", </a:t>
            </a:r>
            <a:r>
              <a:rPr lang="en-US" sz="1200" i="1" dirty="0" smtClean="0"/>
              <a:t>Environment and History</a:t>
            </a:r>
            <a:r>
              <a:rPr lang="en-US" sz="1200" dirty="0" smtClean="0"/>
              <a:t> </a:t>
            </a:r>
            <a:r>
              <a:rPr lang="en-US" sz="1200" b="1" dirty="0" smtClean="0"/>
              <a:t>8</a:t>
            </a:r>
            <a:r>
              <a:rPr lang="en-US" sz="1200" dirty="0" smtClean="0"/>
              <a:t> (4), pp. 475–488. </a:t>
            </a:r>
          </a:p>
          <a:p>
            <a:pPr algn="l"/>
            <a:r>
              <a:rPr lang="en-US" sz="1200" b="1" dirty="0" smtClean="0">
                <a:hlinkClick r:id="" action="ppaction://hlinkfile"/>
              </a:rPr>
              <a:t>^</a:t>
            </a:r>
            <a:r>
              <a:rPr lang="en-US" sz="1200" dirty="0" smtClean="0"/>
              <a:t> S. P. Scott (1904), </a:t>
            </a:r>
            <a:r>
              <a:rPr lang="en-US" sz="1200" i="1" dirty="0" smtClean="0"/>
              <a:t>History of the Moorish Empire in Europe</a:t>
            </a:r>
            <a:r>
              <a:rPr lang="en-US" sz="1200" dirty="0" smtClean="0"/>
              <a:t>, 3 </a:t>
            </a:r>
            <a:r>
              <a:rPr lang="en-US" sz="1200" dirty="0" err="1" smtClean="0"/>
              <a:t>vols</a:t>
            </a:r>
            <a:r>
              <a:rPr lang="en-US" sz="1200" dirty="0" smtClean="0"/>
              <a:t>, J. B. Lippincott Company, Philadelphia and London.</a:t>
            </a:r>
            <a:br>
              <a:rPr lang="en-US" sz="1200" dirty="0" smtClean="0"/>
            </a:br>
            <a:r>
              <a:rPr lang="en-US" sz="1200" dirty="0" smtClean="0"/>
              <a:t>F. B. </a:t>
            </a:r>
            <a:r>
              <a:rPr lang="en-US" sz="1200" dirty="0" err="1" smtClean="0"/>
              <a:t>Artz</a:t>
            </a:r>
            <a:r>
              <a:rPr lang="en-US" sz="1200" dirty="0" smtClean="0"/>
              <a:t> (1980), </a:t>
            </a:r>
            <a:r>
              <a:rPr lang="en-US" sz="1200" i="1" dirty="0" smtClean="0"/>
              <a:t>The Mind of the Middle Ages</a:t>
            </a:r>
            <a:r>
              <a:rPr lang="en-US" sz="1200" dirty="0" smtClean="0"/>
              <a:t>, Third edition revised, </a:t>
            </a:r>
            <a:r>
              <a:rPr lang="en-US" sz="1200" dirty="0" smtClean="0">
                <a:hlinkClick r:id="rId21" action="ppaction://hlinkfile" tooltip="University of Chicago Press"/>
              </a:rPr>
              <a:t>University of Chicago Press</a:t>
            </a:r>
            <a:r>
              <a:rPr lang="en-US" sz="1200" dirty="0" smtClean="0"/>
              <a:t>, pp. 148–50.</a:t>
            </a:r>
            <a:br>
              <a:rPr lang="en-US" sz="1200" dirty="0" smtClean="0"/>
            </a:br>
            <a:r>
              <a:rPr lang="en-US" sz="1200" dirty="0" smtClean="0"/>
              <a:t>(</a:t>
            </a:r>
            <a:r>
              <a:rPr lang="en-US" sz="1200" dirty="0" smtClean="0">
                <a:hlinkClick r:id="rId22" action="ppaction://hlinkfile" tooltip="Cf."/>
              </a:rPr>
              <a:t>cf.</a:t>
            </a:r>
            <a:r>
              <a:rPr lang="en-US" sz="1200" dirty="0" smtClean="0"/>
              <a:t> </a:t>
            </a:r>
            <a:r>
              <a:rPr lang="en-US" sz="1200" dirty="0" smtClean="0">
                <a:hlinkClick r:id="rId23"/>
              </a:rPr>
              <a:t>References</a:t>
            </a:r>
            <a:r>
              <a:rPr lang="en-US" sz="1200" dirty="0" smtClean="0"/>
              <a:t>, 1001 Inventions)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dirty="0" smtClean="0">
                <a:hlinkClick r:id="rId24" action="ppaction://hlinkfile" tooltip="Peter Barrett"/>
              </a:rPr>
              <a:t>Peter Barrett</a:t>
            </a:r>
            <a:r>
              <a:rPr lang="en-US" sz="1200" dirty="0" smtClean="0"/>
              <a:t> (2004), </a:t>
            </a:r>
            <a:r>
              <a:rPr lang="en-US" sz="1200" i="1" dirty="0" smtClean="0"/>
              <a:t>Science and Theology Since Copernicus: The Search for Understanding</a:t>
            </a:r>
            <a:r>
              <a:rPr lang="en-US" sz="1200" dirty="0" smtClean="0"/>
              <a:t>, p. 18, </a:t>
            </a:r>
            <a:r>
              <a:rPr lang="en-US" sz="1200" dirty="0" smtClean="0">
                <a:hlinkClick r:id="rId25" action="ppaction://hlinkfile" tooltip="Continuum International Publishing Group"/>
              </a:rPr>
              <a:t>Continuum International Publishing Group</a:t>
            </a:r>
            <a:r>
              <a:rPr lang="en-US" sz="1200" dirty="0" smtClean="0"/>
              <a:t>, </a:t>
            </a:r>
            <a:r>
              <a:rPr lang="en-US" sz="1200" dirty="0" smtClean="0">
                <a:hlinkClick r:id="rId26" action="ppaction://hlinkfile"/>
              </a:rPr>
              <a:t>ISBN 056708969X</a:t>
            </a:r>
            <a:r>
              <a:rPr lang="en-US" sz="1200" dirty="0" smtClean="0"/>
              <a:t>. </a:t>
            </a:r>
          </a:p>
          <a:p>
            <a:pPr algn="l"/>
            <a:r>
              <a:rPr lang="en-US" sz="1200" b="1" dirty="0" smtClean="0">
                <a:hlinkClick r:id="" action="ppaction://hlinkfile"/>
              </a:rPr>
              <a:t>^</a:t>
            </a:r>
            <a:r>
              <a:rPr lang="en-US" sz="1200" dirty="0" smtClean="0"/>
              <a:t> Ibrahim B. </a:t>
            </a:r>
            <a:r>
              <a:rPr lang="en-US" sz="1200" dirty="0" err="1" smtClean="0"/>
              <a:t>Syed</a:t>
            </a:r>
            <a:r>
              <a:rPr lang="en-US" sz="1200" dirty="0" smtClean="0"/>
              <a:t> PhD, "Islamic Medicine: 1000 years ahead of its times", </a:t>
            </a:r>
            <a:r>
              <a:rPr lang="en-US" sz="1200" i="1" dirty="0" smtClean="0">
                <a:hlinkClick r:id="rId27" action="ppaction://hlinkfile" tooltip="The Islamic Medical Association of North America"/>
              </a:rPr>
              <a:t>Journal of the Islamic Medical Association</a:t>
            </a:r>
            <a:r>
              <a:rPr lang="en-US" sz="1200" dirty="0" smtClean="0"/>
              <a:t>, 2002 (2), pp. 2–9 [7–8]. </a:t>
            </a:r>
          </a:p>
          <a:p>
            <a:pPr algn="l"/>
            <a:r>
              <a:rPr lang="en-US" sz="1200" b="1" dirty="0" smtClean="0">
                <a:hlinkClick r:id="" action="ppaction://hlinkfile"/>
              </a:rPr>
              <a:t>^</a:t>
            </a:r>
            <a:r>
              <a:rPr lang="en-US" sz="1200" dirty="0" smtClean="0"/>
              <a:t> </a:t>
            </a:r>
            <a:r>
              <a:rPr lang="en-US" sz="1200" dirty="0" err="1" smtClean="0"/>
              <a:t>Micheau</a:t>
            </a:r>
            <a:r>
              <a:rPr lang="en-US" sz="1200" dirty="0" smtClean="0"/>
              <a:t>, Francoise, "The Scientific Institutions in the Medieval Near East", pp. 992–3 , in (</a:t>
            </a:r>
            <a:r>
              <a:rPr lang="en-US" sz="1200" dirty="0" err="1" smtClean="0">
                <a:hlinkClick r:id="" action="ppaction://hlinkfile"/>
              </a:rPr>
              <a:t>Morelon</a:t>
            </a:r>
            <a:r>
              <a:rPr lang="en-US" sz="1200" dirty="0" smtClean="0">
                <a:hlinkClick r:id="" action="ppaction://hlinkfile"/>
              </a:rPr>
              <a:t> &amp; </a:t>
            </a:r>
            <a:r>
              <a:rPr lang="en-US" sz="1200" dirty="0" err="1" smtClean="0">
                <a:hlinkClick r:id="" action="ppaction://hlinkfile"/>
              </a:rPr>
              <a:t>Rashed</a:t>
            </a:r>
            <a:r>
              <a:rPr lang="en-US" sz="1200" dirty="0" smtClean="0">
                <a:hlinkClick r:id="" action="ppaction://hlinkfile"/>
              </a:rPr>
              <a:t> 1996</a:t>
            </a:r>
            <a:r>
              <a:rPr lang="en-US" sz="1200" dirty="0" smtClean="0"/>
              <a:t>, pp. 985–1007) </a:t>
            </a:r>
          </a:p>
          <a:p>
            <a:pPr algn="l"/>
            <a:r>
              <a:rPr lang="en-US" sz="1200" b="1" dirty="0" smtClean="0">
                <a:hlinkClick r:id="" action="ppaction://hlinkfile"/>
              </a:rPr>
              <a:t>^</a:t>
            </a:r>
            <a:r>
              <a:rPr lang="en-US" sz="1200" dirty="0" smtClean="0"/>
              <a:t> </a:t>
            </a:r>
            <a:r>
              <a:rPr lang="en-US" sz="1200" dirty="0" smtClean="0">
                <a:hlinkClick r:id="rId28" action="ppaction://hlinkfile" tooltip="John Bagot Glubb"/>
              </a:rPr>
              <a:t>John </a:t>
            </a:r>
            <a:r>
              <a:rPr lang="en-US" sz="1200" dirty="0" err="1" smtClean="0">
                <a:hlinkClick r:id="rId28" action="ppaction://hlinkfile" tooltip="John Bagot Glubb"/>
              </a:rPr>
              <a:t>Bagot</a:t>
            </a:r>
            <a:r>
              <a:rPr lang="en-US" sz="1200" dirty="0" smtClean="0">
                <a:hlinkClick r:id="rId28" action="ppaction://hlinkfile" tooltip="John Bagot Glubb"/>
              </a:rPr>
              <a:t> </a:t>
            </a:r>
            <a:r>
              <a:rPr lang="en-US" sz="1200" dirty="0" err="1" smtClean="0">
                <a:hlinkClick r:id="rId28" action="ppaction://hlinkfile" tooltip="John Bagot Glubb"/>
              </a:rPr>
              <a:t>Glubb</a:t>
            </a:r>
            <a:r>
              <a:rPr lang="en-US" sz="1200" dirty="0" smtClean="0"/>
              <a:t> (</a:t>
            </a:r>
            <a:r>
              <a:rPr lang="en-US" sz="1200" dirty="0" smtClean="0">
                <a:hlinkClick r:id="rId22" action="ppaction://hlinkfile" tooltip="Cf."/>
              </a:rPr>
              <a:t>cf.</a:t>
            </a:r>
            <a:r>
              <a:rPr lang="en-US" sz="1200" dirty="0" smtClean="0"/>
              <a:t> </a:t>
            </a:r>
            <a:r>
              <a:rPr lang="en-US" sz="1200" dirty="0" smtClean="0">
                <a:hlinkClick r:id="rId29"/>
              </a:rPr>
              <a:t>Quotations on Islamic Civilization</a:t>
            </a:r>
            <a:r>
              <a:rPr lang="en-US" sz="1200" dirty="0" smtClean="0"/>
              <a:t>) </a:t>
            </a:r>
          </a:p>
          <a:p>
            <a:pPr algn="l"/>
            <a:r>
              <a:rPr lang="en-US" sz="1200" b="1" dirty="0" smtClean="0">
                <a:hlinkClick r:id="" action="ppaction://hlinkfile"/>
              </a:rPr>
              <a:t>^</a:t>
            </a:r>
            <a:r>
              <a:rPr lang="en-US" sz="1200" dirty="0" smtClean="0"/>
              <a:t> </a:t>
            </a:r>
            <a:r>
              <a:rPr lang="en-US" sz="1200" i="1" dirty="0" smtClean="0"/>
              <a:t>The Guinness Book Of Records</a:t>
            </a:r>
            <a:r>
              <a:rPr lang="en-US" sz="1200" dirty="0" smtClean="0"/>
              <a:t>, Published 1998, </a:t>
            </a:r>
            <a:r>
              <a:rPr lang="en-US" sz="1200" dirty="0" smtClean="0">
                <a:hlinkClick r:id="rId30" action="ppaction://hlinkfile"/>
              </a:rPr>
              <a:t>ISBN 0-5535-7895-2</a:t>
            </a:r>
            <a:r>
              <a:rPr lang="en-US" sz="1200" dirty="0" smtClean="0"/>
              <a:t>, P.242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dirty="0" err="1" smtClean="0"/>
              <a:t>Makdisi</a:t>
            </a:r>
            <a:r>
              <a:rPr lang="en-US" sz="1200" dirty="0" smtClean="0"/>
              <a:t>, George (April–June 1989), "Scholasticism and Humanism in Classical Islam and the Christian West", </a:t>
            </a:r>
            <a:r>
              <a:rPr lang="en-US" sz="1200" i="1" dirty="0" smtClean="0"/>
              <a:t>Journal of the American Oriental Society</a:t>
            </a:r>
            <a:r>
              <a:rPr lang="en-US" sz="1200" dirty="0" smtClean="0"/>
              <a:t> </a:t>
            </a:r>
            <a:r>
              <a:rPr lang="en-US" sz="1200" b="1" dirty="0" smtClean="0"/>
              <a:t>109</a:t>
            </a:r>
            <a:r>
              <a:rPr lang="en-US" sz="1200" dirty="0" smtClean="0"/>
              <a:t> (2): 175–182 [175–77], </a:t>
            </a:r>
            <a:r>
              <a:rPr lang="en-US" sz="1200" dirty="0" smtClean="0">
                <a:hlinkClick r:id="rId31" action="ppaction://hlinkfile" tooltip="Digital object identifier"/>
              </a:rPr>
              <a:t>doi</a:t>
            </a:r>
            <a:r>
              <a:rPr lang="en-US" sz="1200" dirty="0" smtClean="0"/>
              <a:t>:</a:t>
            </a:r>
            <a:r>
              <a:rPr lang="en-US" sz="1200" dirty="0" smtClean="0">
                <a:hlinkClick r:id="rId32"/>
              </a:rPr>
              <a:t>10.2307/604423</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dirty="0" err="1" smtClean="0"/>
              <a:t>Dato</a:t>
            </a:r>
            <a:r>
              <a:rPr lang="en-US" sz="1200" dirty="0" smtClean="0"/>
              <a:t>' </a:t>
            </a:r>
            <a:r>
              <a:rPr lang="en-US" sz="1200" dirty="0" err="1" smtClean="0"/>
              <a:t>Dzulkifli</a:t>
            </a:r>
            <a:r>
              <a:rPr lang="en-US" sz="1200" dirty="0" smtClean="0"/>
              <a:t> </a:t>
            </a:r>
            <a:r>
              <a:rPr lang="en-US" sz="1200" dirty="0" err="1" smtClean="0"/>
              <a:t>Abd</a:t>
            </a:r>
            <a:r>
              <a:rPr lang="en-US" sz="1200" dirty="0" smtClean="0"/>
              <a:t> </a:t>
            </a:r>
            <a:r>
              <a:rPr lang="en-US" sz="1200" dirty="0" err="1" smtClean="0"/>
              <a:t>Razak</a:t>
            </a:r>
            <a:r>
              <a:rPr lang="en-US" sz="1200" dirty="0" smtClean="0"/>
              <a:t>, </a:t>
            </a:r>
            <a:r>
              <a:rPr lang="en-US" sz="1200" dirty="0" smtClean="0">
                <a:hlinkClick r:id="rId33"/>
              </a:rPr>
              <a:t>Quest for knowledge</a:t>
            </a:r>
            <a:r>
              <a:rPr lang="en-US" sz="1200" dirty="0" smtClean="0"/>
              <a:t>, </a:t>
            </a:r>
            <a:r>
              <a:rPr lang="en-US" sz="1200" i="1" dirty="0" smtClean="0">
                <a:hlinkClick r:id="rId34" action="ppaction://hlinkfile" tooltip="New Straits Times"/>
              </a:rPr>
              <a:t>New Sunday Times</a:t>
            </a:r>
            <a:r>
              <a:rPr lang="en-US" sz="1200" dirty="0" smtClean="0"/>
              <a:t>, 3 July 2005. </a:t>
            </a:r>
          </a:p>
          <a:p>
            <a:pPr algn="l"/>
            <a:r>
              <a:rPr lang="en-US" sz="1200" b="1" dirty="0" smtClean="0">
                <a:hlinkClick r:id="" action="ppaction://hlinkfile"/>
              </a:rPr>
              <a:t>^</a:t>
            </a:r>
            <a:r>
              <a:rPr lang="en-US" sz="1200" dirty="0" smtClean="0"/>
              <a:t> Patricia Skinner (2001), </a:t>
            </a:r>
            <a:r>
              <a:rPr lang="en-US" sz="1200" dirty="0" err="1" smtClean="0">
                <a:hlinkClick r:id="rId35"/>
              </a:rPr>
              <a:t>Unani-tibbi</a:t>
            </a:r>
            <a:r>
              <a:rPr lang="en-US" sz="1200" dirty="0" smtClean="0"/>
              <a:t>, </a:t>
            </a:r>
            <a:r>
              <a:rPr lang="en-US" sz="1200" i="1" dirty="0" smtClean="0"/>
              <a:t>Encyclopedia of Alternative Medicine</a:t>
            </a:r>
            <a:r>
              <a:rPr lang="en-US" sz="1200" dirty="0" smtClean="0"/>
              <a:t> </a:t>
            </a:r>
          </a:p>
          <a:p>
            <a:pPr algn="l"/>
            <a:r>
              <a:rPr lang="en-US" sz="1200" b="1" dirty="0" smtClean="0">
                <a:hlinkClick r:id="" action="ppaction://hlinkfile"/>
              </a:rPr>
              <a:t>^</a:t>
            </a:r>
            <a:r>
              <a:rPr lang="en-US" sz="1200" dirty="0" smtClean="0"/>
              <a:t> N. M. </a:t>
            </a:r>
            <a:r>
              <a:rPr lang="en-US" sz="1200" dirty="0" err="1" smtClean="0"/>
              <a:t>Swerdlow</a:t>
            </a:r>
            <a:r>
              <a:rPr lang="en-US" sz="1200" dirty="0" smtClean="0"/>
              <a:t> (1993). "</a:t>
            </a:r>
            <a:r>
              <a:rPr lang="en-US" sz="1200" dirty="0" err="1" smtClean="0"/>
              <a:t>Montucla's</a:t>
            </a:r>
            <a:r>
              <a:rPr lang="en-US" sz="1200" dirty="0" smtClean="0"/>
              <a:t> Legacy: The History of the Exact Sciences", </a:t>
            </a:r>
            <a:r>
              <a:rPr lang="en-US" sz="1200" i="1" dirty="0" smtClean="0"/>
              <a:t>Journal of the History of Ideas</a:t>
            </a:r>
            <a:r>
              <a:rPr lang="en-US" sz="1200" dirty="0" smtClean="0"/>
              <a:t> </a:t>
            </a:r>
            <a:r>
              <a:rPr lang="en-US" sz="1200" b="1" dirty="0" smtClean="0"/>
              <a:t>54</a:t>
            </a:r>
            <a:r>
              <a:rPr lang="en-US" sz="1200" dirty="0" smtClean="0"/>
              <a:t> (2), pp. 299–328 [320]. </a:t>
            </a:r>
          </a:p>
          <a:p>
            <a:pPr algn="l"/>
            <a:r>
              <a:rPr lang="en-US" sz="1200" b="1" dirty="0" smtClean="0">
                <a:hlinkClick r:id="" action="ppaction://hlinkfile"/>
              </a:rPr>
              <a:t>^</a:t>
            </a:r>
            <a:r>
              <a:rPr lang="en-US" sz="1200" dirty="0" smtClean="0"/>
              <a:t> </a:t>
            </a:r>
            <a:r>
              <a:rPr lang="en-US" sz="1200" dirty="0" err="1" smtClean="0"/>
              <a:t>Jamil</a:t>
            </a:r>
            <a:r>
              <a:rPr lang="en-US" sz="1200" dirty="0" smtClean="0"/>
              <a:t> </a:t>
            </a:r>
            <a:r>
              <a:rPr lang="en-US" sz="1200" dirty="0" err="1" smtClean="0"/>
              <a:t>Ragep</a:t>
            </a:r>
            <a:r>
              <a:rPr lang="en-US" sz="1200" dirty="0" smtClean="0"/>
              <a:t> (2008). "When did Islamic science die (and who cares)?", </a:t>
            </a:r>
            <a:r>
              <a:rPr lang="en-US" sz="1200" i="1" dirty="0" smtClean="0">
                <a:hlinkClick r:id="rId36" action="ppaction://hlinkfile" tooltip="The British Society for the History of Science"/>
              </a:rPr>
              <a:t>Viewpoint (BJHS)</a:t>
            </a:r>
            <a:r>
              <a:rPr lang="en-US" sz="1200" dirty="0" smtClean="0"/>
              <a:t> </a:t>
            </a:r>
            <a:r>
              <a:rPr lang="en-US" sz="1200" b="1" dirty="0" smtClean="0"/>
              <a:t>85</a:t>
            </a:r>
            <a:r>
              <a:rPr lang="en-US" sz="1200" dirty="0" smtClean="0"/>
              <a:t>, pp. 1–4 [2]. </a:t>
            </a:r>
          </a:p>
          <a:p>
            <a:pPr algn="l"/>
            <a:r>
              <a:rPr lang="en-US" sz="1200" b="1" dirty="0" smtClean="0">
                <a:hlinkClick r:id="" action="ppaction://hlinkfile"/>
              </a:rPr>
              <a:t>^</a:t>
            </a:r>
            <a:r>
              <a:rPr lang="en-US" sz="1200" dirty="0" smtClean="0"/>
              <a:t> </a:t>
            </a:r>
            <a:r>
              <a:rPr lang="en-US" sz="1200" dirty="0" err="1" smtClean="0"/>
              <a:t>Arwa</a:t>
            </a:r>
            <a:r>
              <a:rPr lang="en-US" sz="1200" dirty="0" smtClean="0"/>
              <a:t> </a:t>
            </a:r>
            <a:r>
              <a:rPr lang="en-US" sz="1200" dirty="0" err="1" smtClean="0"/>
              <a:t>Aburawa</a:t>
            </a:r>
            <a:r>
              <a:rPr lang="en-US" sz="1200" dirty="0" smtClean="0"/>
              <a:t> (December 14, 2009). [www.muslimheritage.com/feedbackuploads/IslamOnline1001Awarded.pdf "1001 Inventions by Muslims Awarded"]. </a:t>
            </a:r>
            <a:r>
              <a:rPr lang="en-US" sz="1200" dirty="0" err="1" smtClean="0">
                <a:hlinkClick r:id="rId37" action="ppaction://hlinkfile" tooltip="IslamOnline"/>
              </a:rPr>
              <a:t>IslamOnline</a:t>
            </a:r>
            <a:r>
              <a:rPr lang="en-US" sz="1200" dirty="0" smtClean="0"/>
              <a:t>. p. 2. www.muslimheritage.com/feedbackuploads/IslamOnline1001Awarded.pdf. Retrieved 2010-01-30.  </a:t>
            </a:r>
          </a:p>
          <a:p>
            <a:pPr algn="l"/>
            <a:r>
              <a:rPr lang="en-US" sz="1200" b="1" dirty="0" smtClean="0">
                <a:hlinkClick r:id="" action="ppaction://hlinkfile"/>
              </a:rPr>
              <a:t>^</a:t>
            </a:r>
            <a:r>
              <a:rPr lang="en-US" sz="1200" dirty="0" smtClean="0"/>
              <a:t> O.B. </a:t>
            </a:r>
            <a:r>
              <a:rPr lang="en-US" sz="1200" dirty="0" err="1" smtClean="0"/>
              <a:t>Frolova</a:t>
            </a:r>
            <a:r>
              <a:rPr lang="en-US" sz="1200" dirty="0" smtClean="0"/>
              <a:t> (1996). "Some Notes on the Arabic Manuscripts and Collections in the Library of the Oriental Faculty of the St. Petersburg University", </a:t>
            </a:r>
            <a:r>
              <a:rPr lang="en-US" sz="1200" i="1" dirty="0" err="1" smtClean="0"/>
              <a:t>Manuscripta</a:t>
            </a:r>
            <a:r>
              <a:rPr lang="en-US" sz="1200" i="1" dirty="0" smtClean="0"/>
              <a:t> </a:t>
            </a:r>
            <a:r>
              <a:rPr lang="en-US" sz="1200" i="1" dirty="0" err="1" smtClean="0"/>
              <a:t>Orientalia</a:t>
            </a:r>
            <a:r>
              <a:rPr lang="en-US" sz="1200" i="1" dirty="0" smtClean="0"/>
              <a:t>: International Journal for Oriental Manuscript Research</a:t>
            </a:r>
            <a:r>
              <a:rPr lang="en-US" sz="1200" dirty="0" smtClean="0"/>
              <a:t> </a:t>
            </a:r>
            <a:r>
              <a:rPr lang="en-US" sz="1200" b="1" dirty="0" smtClean="0"/>
              <a:t>2</a:t>
            </a:r>
            <a:r>
              <a:rPr lang="en-US" sz="1200" dirty="0" smtClean="0"/>
              <a:t>, pp. 36–44 [42]. </a:t>
            </a:r>
          </a:p>
          <a:p>
            <a:pPr algn="l"/>
            <a:r>
              <a:rPr lang="en-US" sz="1200" b="1" dirty="0" smtClean="0">
                <a:hlinkClick r:id="" action="ppaction://hlinkfile"/>
              </a:rPr>
              <a:t>^</a:t>
            </a:r>
            <a:r>
              <a:rPr lang="en-US" sz="1200" dirty="0" smtClean="0"/>
              <a:t> </a:t>
            </a:r>
            <a:r>
              <a:rPr lang="en-US" sz="1200" dirty="0" err="1" smtClean="0"/>
              <a:t>Micheau</a:t>
            </a:r>
            <a:r>
              <a:rPr lang="en-US" sz="1200" dirty="0" smtClean="0"/>
              <a:t>, Francoise, "The Scientific Institutions in the Medieval Near East", pp. 988–991  in (</a:t>
            </a:r>
            <a:r>
              <a:rPr lang="en-US" sz="1200" dirty="0" err="1" smtClean="0">
                <a:hlinkClick r:id="" action="ppaction://hlinkfile"/>
              </a:rPr>
              <a:t>Morelon</a:t>
            </a:r>
            <a:r>
              <a:rPr lang="en-US" sz="1200" dirty="0" smtClean="0">
                <a:hlinkClick r:id="" action="ppaction://hlinkfile"/>
              </a:rPr>
              <a:t> &amp; </a:t>
            </a:r>
            <a:r>
              <a:rPr lang="en-US" sz="1200" dirty="0" err="1" smtClean="0">
                <a:hlinkClick r:id="" action="ppaction://hlinkfile"/>
              </a:rPr>
              <a:t>Rashed</a:t>
            </a:r>
            <a:r>
              <a:rPr lang="en-US" sz="1200" dirty="0" smtClean="0">
                <a:hlinkClick r:id="" action="ppaction://hlinkfile"/>
              </a:rPr>
              <a:t> 1996</a:t>
            </a:r>
            <a:r>
              <a:rPr lang="en-US" sz="1200" dirty="0" smtClean="0"/>
              <a:t>, pp. 985–1007) </a:t>
            </a:r>
          </a:p>
          <a:p>
            <a:pPr algn="l"/>
            <a:r>
              <a:rPr lang="en-US" sz="1200" b="1" dirty="0" smtClean="0">
                <a:hlinkClick r:id="" action="ppaction://hlinkfile"/>
              </a:rPr>
              <a:t>^</a:t>
            </a:r>
            <a:r>
              <a:rPr lang="en-US" sz="1200" dirty="0" smtClean="0"/>
              <a:t> (</a:t>
            </a:r>
            <a:r>
              <a:rPr lang="en-US" sz="1200" dirty="0" err="1" smtClean="0">
                <a:hlinkClick r:id="" action="ppaction://hlinkfile"/>
              </a:rPr>
              <a:t>Gaudiosi</a:t>
            </a:r>
            <a:r>
              <a:rPr lang="en-US" sz="1200" dirty="0" smtClean="0">
                <a:hlinkClick r:id="" action="ppaction://hlinkfile"/>
              </a:rPr>
              <a:t> 1988</a:t>
            </a:r>
            <a:r>
              <a:rPr lang="en-US" sz="1200" dirty="0" smtClean="0"/>
              <a:t>) </a:t>
            </a:r>
          </a:p>
          <a:p>
            <a:pPr algn="l"/>
            <a:r>
              <a:rPr lang="en-US" sz="1200" b="1" dirty="0" smtClean="0">
                <a:hlinkClick r:id="" action="ppaction://hlinkfile"/>
              </a:rPr>
              <a:t>^</a:t>
            </a:r>
            <a:r>
              <a:rPr lang="en-US" sz="1200" dirty="0" smtClean="0"/>
              <a:t> (</a:t>
            </a:r>
            <a:r>
              <a:rPr lang="en-US" sz="1200" dirty="0" smtClean="0">
                <a:hlinkClick r:id="" action="ppaction://hlinkfile"/>
              </a:rPr>
              <a:t>Hudson 2003</a:t>
            </a:r>
            <a:r>
              <a:rPr lang="en-US" sz="1200" dirty="0" smtClean="0"/>
              <a:t>, p. 32) </a:t>
            </a:r>
          </a:p>
          <a:p>
            <a:pPr algn="l"/>
            <a:r>
              <a:rPr lang="en-US" sz="1200" b="1" dirty="0" smtClean="0">
                <a:hlinkClick r:id="" action="ppaction://hlinkfile"/>
              </a:rPr>
              <a:t>^</a:t>
            </a:r>
            <a:r>
              <a:rPr lang="en-US" sz="1200" dirty="0" smtClean="0"/>
              <a:t> </a:t>
            </a:r>
            <a:r>
              <a:rPr lang="en-US" sz="1200" dirty="0" err="1" smtClean="0"/>
              <a:t>Badr</a:t>
            </a:r>
            <a:r>
              <a:rPr lang="en-US" sz="1200" dirty="0" smtClean="0"/>
              <a:t>, </a:t>
            </a:r>
            <a:r>
              <a:rPr lang="en-US" sz="1200" dirty="0" err="1" smtClean="0"/>
              <a:t>Gamal</a:t>
            </a:r>
            <a:r>
              <a:rPr lang="en-US" sz="1200" dirty="0" smtClean="0"/>
              <a:t> </a:t>
            </a:r>
            <a:r>
              <a:rPr lang="en-US" sz="1200" dirty="0" err="1" smtClean="0"/>
              <a:t>Moursi</a:t>
            </a:r>
            <a:r>
              <a:rPr lang="en-US" sz="1200" dirty="0" smtClean="0"/>
              <a:t> (Spring, 1978), "Islamic Law: Its Relation to Other Legal Systems", </a:t>
            </a:r>
            <a:r>
              <a:rPr lang="en-US" sz="1200" i="1" dirty="0" smtClean="0"/>
              <a:t>The American Journal of Comparative Law</a:t>
            </a:r>
            <a:r>
              <a:rPr lang="en-US" sz="1200" dirty="0" smtClean="0"/>
              <a:t> </a:t>
            </a:r>
            <a:r>
              <a:rPr lang="en-US" sz="1200" b="1" dirty="0" smtClean="0"/>
              <a:t>26</a:t>
            </a:r>
            <a:r>
              <a:rPr lang="en-US" sz="1200" dirty="0" smtClean="0"/>
              <a:t> (2 – Proceedings of an International Conference on Comparative Law, Salt Lake City, Utah, February 24–25, 1977): 187–198 [196–8], </a:t>
            </a:r>
            <a:r>
              <a:rPr lang="en-US" sz="1200" dirty="0" smtClean="0">
                <a:hlinkClick r:id="rId31" action="ppaction://hlinkfile" tooltip="Digital object identifier"/>
              </a:rPr>
              <a:t>doi</a:t>
            </a:r>
            <a:r>
              <a:rPr lang="en-US" sz="1200" dirty="0" smtClean="0"/>
              <a:t>:</a:t>
            </a:r>
            <a:r>
              <a:rPr lang="en-US" sz="1200" dirty="0" smtClean="0">
                <a:hlinkClick r:id="rId38"/>
              </a:rPr>
              <a:t>10.2307/839667</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b="1" i="1" baseline="30000" dirty="0" smtClean="0">
                <a:hlinkClick r:id="" action="ppaction://hlinkfile"/>
              </a:rPr>
              <a:t>c</a:t>
            </a:r>
            <a:r>
              <a:rPr lang="en-US" sz="1200" dirty="0" smtClean="0"/>
              <a:t> Ray </a:t>
            </a:r>
            <a:r>
              <a:rPr lang="en-US" sz="1200" dirty="0" err="1" smtClean="0"/>
              <a:t>Spier</a:t>
            </a:r>
            <a:r>
              <a:rPr lang="en-US" sz="1200" dirty="0" smtClean="0"/>
              <a:t> (2002), "The history of the peer-review process", </a:t>
            </a:r>
            <a:r>
              <a:rPr lang="en-US" sz="1200" i="1" dirty="0" smtClean="0"/>
              <a:t>Trends in Biotechnology</a:t>
            </a:r>
            <a:r>
              <a:rPr lang="en-US" sz="1200" dirty="0" smtClean="0"/>
              <a:t> </a:t>
            </a:r>
            <a:r>
              <a:rPr lang="en-US" sz="1200" b="1" dirty="0" smtClean="0"/>
              <a:t>20</a:t>
            </a:r>
            <a:r>
              <a:rPr lang="en-US" sz="1200" dirty="0" smtClean="0"/>
              <a:t> (8), pp. 357–358 [357].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b="1" i="1" baseline="30000" dirty="0" smtClean="0">
                <a:hlinkClick r:id="" action="ppaction://hlinkfile"/>
              </a:rPr>
              <a:t>c</a:t>
            </a:r>
            <a:r>
              <a:rPr lang="en-US" sz="1200" dirty="0" smtClean="0"/>
              <a:t> </a:t>
            </a:r>
            <a:r>
              <a:rPr lang="en-US" sz="1200" dirty="0" err="1" smtClean="0"/>
              <a:t>Karima</a:t>
            </a:r>
            <a:r>
              <a:rPr lang="en-US" sz="1200" dirty="0" smtClean="0"/>
              <a:t> </a:t>
            </a:r>
            <a:r>
              <a:rPr lang="en-US" sz="1200" dirty="0" err="1" smtClean="0"/>
              <a:t>Alavi</a:t>
            </a:r>
            <a:r>
              <a:rPr lang="en-US" sz="1200" dirty="0" smtClean="0"/>
              <a:t>, </a:t>
            </a:r>
            <a:r>
              <a:rPr lang="en-US" sz="1200" dirty="0" smtClean="0">
                <a:hlinkClick r:id="rId39"/>
              </a:rPr>
              <a:t>Tapestry of Travel</a:t>
            </a:r>
            <a:r>
              <a:rPr lang="en-US" sz="1200" dirty="0" smtClean="0"/>
              <a:t>, Center for Contemporary Arab Studies, </a:t>
            </a:r>
            <a:r>
              <a:rPr lang="en-US" sz="1200" dirty="0" smtClean="0">
                <a:hlinkClick r:id="rId40" action="ppaction://hlinkfile" tooltip="Georgetown University"/>
              </a:rPr>
              <a:t>Georgetown University</a:t>
            </a:r>
            <a:r>
              <a:rPr lang="en-US" sz="1200" dirty="0" smtClean="0"/>
              <a:t>. </a:t>
            </a:r>
          </a:p>
          <a:p>
            <a:pPr algn="l"/>
            <a:r>
              <a:rPr lang="en-US" sz="1200" b="1" dirty="0" smtClean="0">
                <a:hlinkClick r:id="" action="ppaction://hlinkfile"/>
              </a:rPr>
              <a:t>^</a:t>
            </a:r>
            <a:r>
              <a:rPr lang="en-US" sz="1200" dirty="0" smtClean="0"/>
              <a:t> Howard R. Turner (1997), </a:t>
            </a:r>
            <a:r>
              <a:rPr lang="en-US" sz="1200" i="1" dirty="0" smtClean="0"/>
              <a:t>Science in Medieval Islam</a:t>
            </a:r>
            <a:r>
              <a:rPr lang="en-US" sz="1200" dirty="0" smtClean="0"/>
              <a:t>, p. 21, </a:t>
            </a:r>
            <a:r>
              <a:rPr lang="en-US" sz="1200" dirty="0" smtClean="0">
                <a:hlinkClick r:id="rId11" action="ppaction://hlinkfile" tooltip="University of Texas Press"/>
              </a:rPr>
              <a:t>University of Texas Press</a:t>
            </a:r>
            <a:r>
              <a:rPr lang="en-US" sz="1200" dirty="0" smtClean="0"/>
              <a:t>, </a:t>
            </a:r>
            <a:r>
              <a:rPr lang="en-US" sz="1200" dirty="0" smtClean="0">
                <a:hlinkClick r:id="rId12" action="ppaction://hlinkfile"/>
              </a:rPr>
              <a:t>ISBN 0-292-78149-0</a:t>
            </a:r>
            <a:r>
              <a:rPr lang="en-US" sz="1200" dirty="0" smtClean="0"/>
              <a:t> </a:t>
            </a:r>
          </a:p>
          <a:p>
            <a:pPr algn="l"/>
            <a:r>
              <a:rPr lang="en-US" sz="1200" b="1" dirty="0" smtClean="0">
                <a:hlinkClick r:id="" action="ppaction://hlinkfile"/>
              </a:rPr>
              <a:t>^</a:t>
            </a:r>
            <a:r>
              <a:rPr lang="en-US" sz="1200" dirty="0" smtClean="0"/>
              <a:t> </a:t>
            </a:r>
            <a:r>
              <a:rPr lang="en-US" sz="1200" dirty="0" err="1" smtClean="0">
                <a:hlinkClick r:id="rId41" action="ppaction://hlinkfile" tooltip="Ziauddin Sardar"/>
              </a:rPr>
              <a:t>Sardar</a:t>
            </a:r>
            <a:r>
              <a:rPr lang="en-US" sz="1200" dirty="0" smtClean="0">
                <a:hlinkClick r:id="rId41" action="ppaction://hlinkfile" tooltip="Ziauddin Sardar"/>
              </a:rPr>
              <a:t>, </a:t>
            </a:r>
            <a:r>
              <a:rPr lang="en-US" sz="1200" dirty="0" err="1" smtClean="0">
                <a:hlinkClick r:id="rId41" action="ppaction://hlinkfile" tooltip="Ziauddin Sardar"/>
              </a:rPr>
              <a:t>Ziauddin</a:t>
            </a:r>
            <a:r>
              <a:rPr lang="en-US" sz="1200" dirty="0" smtClean="0"/>
              <a:t> (1998), </a:t>
            </a:r>
            <a:r>
              <a:rPr lang="en-US" sz="1200" dirty="0" smtClean="0">
                <a:hlinkClick r:id="rId42"/>
              </a:rPr>
              <a:t>"Science in Islamic philosophy"</a:t>
            </a:r>
            <a:r>
              <a:rPr lang="en-US" sz="1200" dirty="0" smtClean="0"/>
              <a:t>, </a:t>
            </a:r>
            <a:r>
              <a:rPr lang="en-US" sz="1200" i="1" dirty="0" smtClean="0"/>
              <a:t>Islamic Philosophy</a:t>
            </a:r>
            <a:r>
              <a:rPr lang="en-US" sz="1200" dirty="0" smtClean="0"/>
              <a:t>, </a:t>
            </a:r>
            <a:r>
              <a:rPr lang="en-US" sz="1200" dirty="0" err="1" smtClean="0">
                <a:hlinkClick r:id="rId43" action="ppaction://hlinkfile" tooltip="Routledge Encyclopedia of Philosophy"/>
              </a:rPr>
              <a:t>Routledge</a:t>
            </a:r>
            <a:r>
              <a:rPr lang="en-US" sz="1200" dirty="0" smtClean="0">
                <a:hlinkClick r:id="rId43" action="ppaction://hlinkfile" tooltip="Routledge Encyclopedia of Philosophy"/>
              </a:rPr>
              <a:t> Encyclopedia of Philosophy</a:t>
            </a:r>
            <a:r>
              <a:rPr lang="en-US" sz="1200" dirty="0" smtClean="0"/>
              <a:t>, </a:t>
            </a:r>
            <a:r>
              <a:rPr lang="en-US" sz="1200" dirty="0" smtClean="0">
                <a:hlinkClick r:id="rId42"/>
              </a:rPr>
              <a:t>http://www.muslimphilosophy.com/ip/rep/H016.htm</a:t>
            </a:r>
            <a:r>
              <a:rPr lang="en-US" sz="1200" dirty="0" smtClean="0"/>
              <a:t>, retrieved 2008-02-03  </a:t>
            </a:r>
          </a:p>
          <a:p>
            <a:pPr algn="l"/>
            <a:r>
              <a:rPr lang="en-US" sz="1200" b="1" dirty="0" smtClean="0">
                <a:hlinkClick r:id="" action="ppaction://hlinkfile"/>
              </a:rPr>
              <a:t>^</a:t>
            </a:r>
            <a:r>
              <a:rPr lang="en-US" sz="1200" dirty="0" smtClean="0"/>
              <a:t> </a:t>
            </a:r>
            <a:r>
              <a:rPr lang="en-US" sz="1200" dirty="0" smtClean="0">
                <a:hlinkClick r:id="rId44"/>
              </a:rPr>
              <a:t>Bio-Bibliographies</a:t>
            </a:r>
            <a:r>
              <a:rPr lang="en-US" sz="1200" dirty="0" smtClean="0"/>
              <a:t>, </a:t>
            </a:r>
            <a:r>
              <a:rPr lang="en-US" sz="1200" dirty="0" smtClean="0">
                <a:hlinkClick r:id="rId45" action="ppaction://hlinkfile" tooltip="United States National Library of Medicine"/>
              </a:rPr>
              <a:t>United States National Library of Medicine</a:t>
            </a:r>
            <a:r>
              <a:rPr lang="en-US" sz="1200" dirty="0" smtClean="0"/>
              <a:t>. </a:t>
            </a:r>
          </a:p>
          <a:p>
            <a:pPr algn="l"/>
            <a:r>
              <a:rPr lang="en-US" sz="1200" b="1" dirty="0" smtClean="0">
                <a:hlinkClick r:id="" action="ppaction://hlinkfile"/>
              </a:rPr>
              <a:t>^</a:t>
            </a:r>
            <a:r>
              <a:rPr lang="en-US" sz="1200" dirty="0" smtClean="0"/>
              <a:t> </a:t>
            </a:r>
            <a:r>
              <a:rPr lang="en-US" sz="1200" dirty="0" smtClean="0">
                <a:hlinkClick r:id="rId46" action="ppaction://hlinkfile" tooltip="Lynn Townsend White, Jr."/>
              </a:rPr>
              <a:t>Lynn Townsend White, Jr.</a:t>
            </a:r>
            <a:r>
              <a:rPr lang="en-US" sz="1200" dirty="0" smtClean="0"/>
              <a:t> (Spring, 1961). "</a:t>
            </a:r>
            <a:r>
              <a:rPr lang="en-US" sz="1200" dirty="0" err="1" smtClean="0"/>
              <a:t>Eilmer</a:t>
            </a:r>
            <a:r>
              <a:rPr lang="en-US" sz="1200" dirty="0" smtClean="0"/>
              <a:t> of </a:t>
            </a:r>
            <a:r>
              <a:rPr lang="en-US" sz="1200" dirty="0" err="1" smtClean="0"/>
              <a:t>Malmesbury</a:t>
            </a:r>
            <a:r>
              <a:rPr lang="en-US" sz="1200" dirty="0" smtClean="0"/>
              <a:t>, an Eleventh Century Aviator: A Case Study of Technological Innovation, Its Context and Tradition", </a:t>
            </a:r>
            <a:r>
              <a:rPr lang="en-US" sz="1200" i="1" dirty="0" smtClean="0"/>
              <a:t>Technology and Culture</a:t>
            </a:r>
            <a:r>
              <a:rPr lang="en-US" sz="1200" dirty="0" smtClean="0"/>
              <a:t> </a:t>
            </a:r>
            <a:r>
              <a:rPr lang="en-US" sz="1200" b="1" dirty="0" smtClean="0"/>
              <a:t>2</a:t>
            </a:r>
            <a:r>
              <a:rPr lang="en-US" sz="1200" dirty="0" smtClean="0"/>
              <a:t> (2), pp. 97–111 [100–101]. </a:t>
            </a:r>
          </a:p>
          <a:p>
            <a:pPr algn="l"/>
            <a:r>
              <a:rPr lang="en-US" sz="1200" b="1" dirty="0" smtClean="0">
                <a:hlinkClick r:id="" action="ppaction://hlinkfile"/>
              </a:rPr>
              <a:t>^</a:t>
            </a:r>
            <a:r>
              <a:rPr lang="en-US" sz="1200" dirty="0" smtClean="0"/>
              <a:t> Sami </a:t>
            </a:r>
            <a:r>
              <a:rPr lang="en-US" sz="1200" dirty="0" err="1" smtClean="0"/>
              <a:t>Hamarneh</a:t>
            </a:r>
            <a:r>
              <a:rPr lang="en-US" sz="1200" dirty="0" smtClean="0"/>
              <a:t> (March 1972), "Review: Hakim Mohammed Said, </a:t>
            </a:r>
            <a:r>
              <a:rPr lang="en-US" sz="1200" i="1" dirty="0" err="1" smtClean="0"/>
              <a:t>Ibn</a:t>
            </a:r>
            <a:r>
              <a:rPr lang="en-US" sz="1200" i="1" dirty="0" smtClean="0"/>
              <a:t> al-</a:t>
            </a:r>
            <a:r>
              <a:rPr lang="en-US" sz="1200" i="1" dirty="0" err="1" smtClean="0"/>
              <a:t>Haitham</a:t>
            </a:r>
            <a:r>
              <a:rPr lang="en-US" sz="1200" dirty="0" smtClean="0"/>
              <a:t>", </a:t>
            </a:r>
            <a:r>
              <a:rPr lang="en-US" sz="1200" i="1" dirty="0" smtClean="0"/>
              <a:t>Isis</a:t>
            </a:r>
            <a:r>
              <a:rPr lang="en-US" sz="1200" dirty="0" smtClean="0"/>
              <a:t> </a:t>
            </a:r>
            <a:r>
              <a:rPr lang="en-US" sz="1200" b="1" dirty="0" smtClean="0"/>
              <a:t>63</a:t>
            </a:r>
            <a:r>
              <a:rPr lang="en-US" sz="1200" dirty="0" smtClean="0"/>
              <a:t> (1), pp. 118–119. </a:t>
            </a:r>
          </a:p>
          <a:p>
            <a:pPr algn="l"/>
            <a:r>
              <a:rPr lang="en-US" sz="1200" b="1" dirty="0" smtClean="0">
                <a:hlinkClick r:id="" action="ppaction://hlinkfile"/>
              </a:rPr>
              <a:t>^</a:t>
            </a:r>
            <a:r>
              <a:rPr lang="en-US" sz="1200" dirty="0" smtClean="0"/>
              <a:t> Dr. Abu </a:t>
            </a:r>
            <a:r>
              <a:rPr lang="en-US" sz="1200" dirty="0" err="1" smtClean="0"/>
              <a:t>Shadi</a:t>
            </a:r>
            <a:r>
              <a:rPr lang="en-US" sz="1200" dirty="0" smtClean="0"/>
              <a:t> Al-</a:t>
            </a:r>
            <a:r>
              <a:rPr lang="en-US" sz="1200" dirty="0" err="1" smtClean="0"/>
              <a:t>Roubi</a:t>
            </a:r>
            <a:r>
              <a:rPr lang="en-US" sz="1200" dirty="0" smtClean="0"/>
              <a:t>, </a:t>
            </a:r>
            <a:r>
              <a:rPr lang="en-US" sz="1200" dirty="0" err="1" smtClean="0">
                <a:hlinkClick r:id="rId47"/>
              </a:rPr>
              <a:t>Ibnul-Nafees</a:t>
            </a:r>
            <a:r>
              <a:rPr lang="en-US" sz="1200" dirty="0" smtClean="0">
                <a:hlinkClick r:id="rId47"/>
              </a:rPr>
              <a:t> As a Philosopher</a:t>
            </a:r>
            <a:r>
              <a:rPr lang="en-US" sz="1200" dirty="0" smtClean="0"/>
              <a:t>, </a:t>
            </a:r>
            <a:r>
              <a:rPr lang="en-US" sz="1200" i="1" dirty="0" smtClean="0"/>
              <a:t>Encyclopedia of Islamic World</a:t>
            </a:r>
            <a:r>
              <a:rPr lang="en-US" sz="1200" dirty="0" smtClean="0"/>
              <a:t>. </a:t>
            </a:r>
          </a:p>
          <a:p>
            <a:pPr algn="l"/>
            <a:r>
              <a:rPr lang="en-US" sz="1200" b="1" dirty="0" smtClean="0">
                <a:hlinkClick r:id="" action="ppaction://hlinkfile"/>
              </a:rPr>
              <a:t>^</a:t>
            </a:r>
            <a:r>
              <a:rPr lang="en-US" sz="1200" dirty="0" smtClean="0"/>
              <a:t> Marvin E. </a:t>
            </a:r>
            <a:r>
              <a:rPr lang="en-US" sz="1200" dirty="0" err="1" smtClean="0"/>
              <a:t>Gettleman</a:t>
            </a:r>
            <a:r>
              <a:rPr lang="en-US" sz="1200" dirty="0" smtClean="0"/>
              <a:t> and Stuart </a:t>
            </a:r>
            <a:r>
              <a:rPr lang="en-US" sz="1200" dirty="0" err="1" smtClean="0"/>
              <a:t>Schaar</a:t>
            </a:r>
            <a:r>
              <a:rPr lang="en-US" sz="1200" dirty="0" smtClean="0"/>
              <a:t> (2003), </a:t>
            </a:r>
            <a:r>
              <a:rPr lang="en-US" sz="1200" i="1" dirty="0" smtClean="0"/>
              <a:t>The Middle East and Islamic World Reader</a:t>
            </a:r>
            <a:r>
              <a:rPr lang="en-US" sz="1200" dirty="0" smtClean="0"/>
              <a:t>, p. 54, </a:t>
            </a:r>
            <a:r>
              <a:rPr lang="en-US" sz="1200" dirty="0" smtClean="0">
                <a:hlinkClick r:id="rId48" action="ppaction://hlinkfile" tooltip="Grove Press"/>
              </a:rPr>
              <a:t>Grove Press</a:t>
            </a:r>
            <a:r>
              <a:rPr lang="en-US" sz="1200" dirty="0" smtClean="0"/>
              <a:t>, </a:t>
            </a:r>
            <a:r>
              <a:rPr lang="en-US" sz="1200" dirty="0" smtClean="0">
                <a:hlinkClick r:id="rId49" action="ppaction://hlinkfile"/>
              </a:rPr>
              <a:t>ISBN 0802139361</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John M. Hobson (2004), </a:t>
            </a:r>
            <a:r>
              <a:rPr lang="en-US" sz="1200" i="1" dirty="0" smtClean="0"/>
              <a:t>The Eastern Origins of Western </a:t>
            </a:r>
            <a:r>
              <a:rPr lang="en-US" sz="1200" i="1" dirty="0" err="1" smtClean="0"/>
              <a:t>Civilisation</a:t>
            </a:r>
            <a:r>
              <a:rPr lang="en-US" sz="1200" dirty="0" smtClean="0"/>
              <a:t>, pp. 29–30, </a:t>
            </a:r>
            <a:r>
              <a:rPr lang="en-US" sz="1200" dirty="0" smtClean="0">
                <a:hlinkClick r:id="rId50" action="ppaction://hlinkfile" tooltip="Cambridge University Press"/>
              </a:rPr>
              <a:t>Cambridge University Press</a:t>
            </a:r>
            <a:r>
              <a:rPr lang="en-US" sz="1200" dirty="0" smtClean="0"/>
              <a:t>, </a:t>
            </a:r>
            <a:r>
              <a:rPr lang="en-US" sz="1200" dirty="0" smtClean="0">
                <a:hlinkClick r:id="rId51" action="ppaction://hlinkfile"/>
              </a:rPr>
              <a:t>ISBN 0521547245</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dirty="0" err="1" smtClean="0"/>
              <a:t>Subhi</a:t>
            </a:r>
            <a:r>
              <a:rPr lang="en-US" sz="1200" dirty="0" smtClean="0"/>
              <a:t> Y. </a:t>
            </a:r>
            <a:r>
              <a:rPr lang="en-US" sz="1200" dirty="0" err="1" smtClean="0"/>
              <a:t>Labib</a:t>
            </a:r>
            <a:r>
              <a:rPr lang="en-US" sz="1200" dirty="0" smtClean="0"/>
              <a:t> (1969), "Capitalism in Medieval Islam", </a:t>
            </a:r>
            <a:r>
              <a:rPr lang="en-US" sz="1200" i="1" dirty="0" smtClean="0"/>
              <a:t>The Journal of Economic History</a:t>
            </a:r>
            <a:r>
              <a:rPr lang="en-US" sz="1200" dirty="0" smtClean="0"/>
              <a:t> </a:t>
            </a:r>
            <a:r>
              <a:rPr lang="en-US" sz="1200" b="1" dirty="0" smtClean="0"/>
              <a:t>29</a:t>
            </a:r>
            <a:r>
              <a:rPr lang="en-US" sz="1200" dirty="0" smtClean="0"/>
              <a:t> (1), pp. 79–96. </a:t>
            </a:r>
          </a:p>
          <a:p>
            <a:pPr algn="l"/>
            <a:r>
              <a:rPr lang="en-US" sz="1200" b="1" dirty="0" smtClean="0">
                <a:hlinkClick r:id="" action="ppaction://hlinkfile"/>
              </a:rPr>
              <a:t>^</a:t>
            </a:r>
            <a:r>
              <a:rPr lang="en-US" sz="1200" dirty="0" smtClean="0"/>
              <a:t> S. A. H. </a:t>
            </a:r>
            <a:r>
              <a:rPr lang="en-US" sz="1200" dirty="0" err="1" smtClean="0"/>
              <a:t>Ahsani</a:t>
            </a:r>
            <a:r>
              <a:rPr lang="en-US" sz="1200" dirty="0" smtClean="0"/>
              <a:t> (July 1984). "Muslims in Latin America: a survey", </a:t>
            </a:r>
            <a:r>
              <a:rPr lang="en-US" sz="1200" i="1" dirty="0" smtClean="0"/>
              <a:t>Journal of Muslim Minority Affairs</a:t>
            </a:r>
            <a:r>
              <a:rPr lang="en-US" sz="1200" dirty="0" smtClean="0"/>
              <a:t> </a:t>
            </a:r>
            <a:r>
              <a:rPr lang="en-US" sz="1200" b="1" dirty="0" smtClean="0"/>
              <a:t>5</a:t>
            </a:r>
            <a:r>
              <a:rPr lang="en-US" sz="1200" dirty="0" smtClean="0"/>
              <a:t> (2), pp. 454–463. </a:t>
            </a:r>
          </a:p>
          <a:p>
            <a:pPr algn="l"/>
            <a:r>
              <a:rPr lang="en-US" sz="1200" b="1" dirty="0" smtClean="0">
                <a:hlinkClick r:id="" action="ppaction://hlinkfile"/>
              </a:rPr>
              <a:t>^</a:t>
            </a:r>
            <a:r>
              <a:rPr lang="en-US" sz="1200" dirty="0" smtClean="0"/>
              <a:t> Thomas F. Glick (1977), "</a:t>
            </a:r>
            <a:r>
              <a:rPr lang="en-US" sz="1200" dirty="0" err="1" smtClean="0"/>
              <a:t>Noria</a:t>
            </a:r>
            <a:r>
              <a:rPr lang="en-US" sz="1200" dirty="0" smtClean="0"/>
              <a:t> Pots in Spain", </a:t>
            </a:r>
            <a:r>
              <a:rPr lang="en-US" sz="1200" i="1" dirty="0" smtClean="0"/>
              <a:t>Technology and Culture</a:t>
            </a:r>
            <a:r>
              <a:rPr lang="en-US" sz="1200" dirty="0" smtClean="0"/>
              <a:t> </a:t>
            </a:r>
            <a:r>
              <a:rPr lang="en-US" sz="1200" b="1" dirty="0" smtClean="0"/>
              <a:t>18</a:t>
            </a:r>
            <a:r>
              <a:rPr lang="en-US" sz="1200" dirty="0" smtClean="0"/>
              <a:t> (4), pp. 644–650.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b="1" i="1" baseline="30000" dirty="0" smtClean="0">
                <a:hlinkClick r:id="" action="ppaction://hlinkfile"/>
              </a:rPr>
              <a:t>c</a:t>
            </a:r>
            <a:r>
              <a:rPr lang="en-US" sz="1200" dirty="0" smtClean="0"/>
              <a:t> Andrew M. Watson (1974), "The Arab Agricultural Revolution and Its Diffusion, 700–1100", </a:t>
            </a:r>
            <a:r>
              <a:rPr lang="en-US" sz="1200" i="1" dirty="0" smtClean="0"/>
              <a:t>The Journal of Economic History</a:t>
            </a:r>
            <a:r>
              <a:rPr lang="en-US" sz="1200" dirty="0" smtClean="0"/>
              <a:t> </a:t>
            </a:r>
            <a:r>
              <a:rPr lang="en-US" sz="1200" b="1" dirty="0" smtClean="0"/>
              <a:t>34</a:t>
            </a:r>
            <a:r>
              <a:rPr lang="en-US" sz="1200" dirty="0" smtClean="0"/>
              <a:t> (1), pp. 8–35. </a:t>
            </a:r>
          </a:p>
          <a:p>
            <a:pPr algn="l"/>
            <a:r>
              <a:rPr lang="en-US" sz="1200" b="1" dirty="0" smtClean="0">
                <a:hlinkClick r:id="" action="ppaction://hlinkfile"/>
              </a:rPr>
              <a:t>^</a:t>
            </a:r>
            <a:r>
              <a:rPr lang="en-US" sz="1200" dirty="0" smtClean="0"/>
              <a:t> </a:t>
            </a:r>
            <a:r>
              <a:rPr lang="en-US" sz="1200" dirty="0" smtClean="0">
                <a:hlinkClick r:id="rId52"/>
              </a:rPr>
              <a:t>The </a:t>
            </a:r>
            <a:r>
              <a:rPr lang="en-US" sz="1200" dirty="0" err="1" smtClean="0">
                <a:hlinkClick r:id="rId52"/>
              </a:rPr>
              <a:t>Globalisation</a:t>
            </a:r>
            <a:r>
              <a:rPr lang="en-US" sz="1200" dirty="0" smtClean="0">
                <a:hlinkClick r:id="rId52"/>
              </a:rPr>
              <a:t> of Crops</a:t>
            </a:r>
            <a:r>
              <a:rPr lang="en-US" sz="1200" dirty="0" smtClean="0"/>
              <a:t>, FSTC </a:t>
            </a:r>
          </a:p>
          <a:p>
            <a:pPr algn="l"/>
            <a:r>
              <a:rPr lang="en-US" sz="1200" b="1" dirty="0" smtClean="0">
                <a:hlinkClick r:id="" action="ppaction://hlinkfile"/>
              </a:rPr>
              <a:t>^</a:t>
            </a:r>
            <a:r>
              <a:rPr lang="en-US" sz="1200" dirty="0" smtClean="0"/>
              <a:t> Andrew M. Watson (1983), </a:t>
            </a:r>
            <a:r>
              <a:rPr lang="en-US" sz="1200" i="1" dirty="0" smtClean="0"/>
              <a:t>Agricultural Innovation in the Early Islamic World</a:t>
            </a:r>
            <a:r>
              <a:rPr lang="en-US" sz="1200" dirty="0" smtClean="0"/>
              <a:t>, </a:t>
            </a:r>
            <a:r>
              <a:rPr lang="en-US" sz="1200" dirty="0" smtClean="0">
                <a:hlinkClick r:id="rId50" action="ppaction://hlinkfile" tooltip="Cambridge University Press"/>
              </a:rPr>
              <a:t>Cambridge University Press</a:t>
            </a:r>
            <a:r>
              <a:rPr lang="en-US" sz="1200" dirty="0" smtClean="0"/>
              <a:t>, </a:t>
            </a:r>
            <a:r>
              <a:rPr lang="en-US" sz="1200" dirty="0" smtClean="0">
                <a:hlinkClick r:id="rId53" action="ppaction://hlinkfile"/>
              </a:rPr>
              <a:t>ISBN 052124711X</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dirty="0" smtClean="0">
                <a:hlinkClick r:id="rId6" action="ppaction://hlinkfile" tooltip="Ahmad Y Hassan"/>
              </a:rPr>
              <a:t>Ahmad Y Hassan</a:t>
            </a:r>
            <a:r>
              <a:rPr lang="en-US" sz="1200" dirty="0" smtClean="0"/>
              <a:t>, </a:t>
            </a:r>
            <a:r>
              <a:rPr lang="en-US" sz="1200" dirty="0" smtClean="0">
                <a:hlinkClick r:id="rId54"/>
              </a:rPr>
              <a:t>Transfer Of Islamic Technology To The West, Part II: Transmission Of Islamic Engineering</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b="1" i="1" baseline="30000" dirty="0" smtClean="0">
                <a:hlinkClick r:id="" action="ppaction://hlinkfile"/>
              </a:rPr>
              <a:t>c</a:t>
            </a:r>
            <a:r>
              <a:rPr lang="en-US" sz="1200" dirty="0" smtClean="0"/>
              <a:t> </a:t>
            </a:r>
            <a:r>
              <a:rPr lang="en-US" sz="1200" dirty="0" err="1" smtClean="0"/>
              <a:t>Jairus</a:t>
            </a:r>
            <a:r>
              <a:rPr lang="en-US" sz="1200" dirty="0" smtClean="0"/>
              <a:t> </a:t>
            </a:r>
            <a:r>
              <a:rPr lang="en-US" sz="1200" dirty="0" err="1" smtClean="0"/>
              <a:t>Banaji</a:t>
            </a:r>
            <a:r>
              <a:rPr lang="en-US" sz="1200" dirty="0" smtClean="0"/>
              <a:t> (2007), "Islam, the Mediterranean and the rise of capitalism", </a:t>
            </a:r>
            <a:r>
              <a:rPr lang="en-US" sz="1200" i="1" dirty="0" smtClean="0">
                <a:hlinkClick r:id="rId55" action="ppaction://hlinkfile" tooltip="Historical Materialism (journal)"/>
              </a:rPr>
              <a:t>Historical Materialism</a:t>
            </a:r>
            <a:r>
              <a:rPr lang="en-US" sz="1200" dirty="0" smtClean="0"/>
              <a:t> </a:t>
            </a:r>
            <a:r>
              <a:rPr lang="en-US" sz="1200" b="1" dirty="0" smtClean="0"/>
              <a:t>15</a:t>
            </a:r>
            <a:r>
              <a:rPr lang="en-US" sz="1200" dirty="0" smtClean="0"/>
              <a:t> (1), pp. 47–74, </a:t>
            </a:r>
            <a:r>
              <a:rPr lang="en-US" sz="1200" dirty="0" smtClean="0">
                <a:hlinkClick r:id="rId3" action="ppaction://hlinkfile" tooltip="Brill Publishers"/>
              </a:rPr>
              <a:t>Brill Publishers</a:t>
            </a:r>
            <a:r>
              <a:rPr lang="en-US" sz="1200" dirty="0" smtClean="0"/>
              <a:t>. </a:t>
            </a:r>
          </a:p>
          <a:p>
            <a:pPr algn="l"/>
            <a:r>
              <a:rPr lang="en-US" sz="1200" b="1" dirty="0" smtClean="0">
                <a:hlinkClick r:id="" action="ppaction://hlinkfile"/>
              </a:rPr>
              <a:t>^</a:t>
            </a:r>
            <a:r>
              <a:rPr lang="en-US" sz="1200" dirty="0" smtClean="0"/>
              <a:t> Al-</a:t>
            </a:r>
            <a:r>
              <a:rPr lang="en-US" sz="1200" dirty="0" err="1" smtClean="0"/>
              <a:t>Hassani</a:t>
            </a:r>
            <a:r>
              <a:rPr lang="en-US" sz="1200" dirty="0" smtClean="0"/>
              <a:t>, Woodcock and </a:t>
            </a:r>
            <a:r>
              <a:rPr lang="en-US" sz="1200" dirty="0" err="1" smtClean="0"/>
              <a:t>Saoud</a:t>
            </a:r>
            <a:r>
              <a:rPr lang="en-US" sz="1200" dirty="0" smtClean="0"/>
              <a:t> (2007), </a:t>
            </a:r>
            <a:r>
              <a:rPr lang="en-US" sz="1200" i="1" dirty="0" smtClean="0"/>
              <a:t>Muslim heritage in Our World</a:t>
            </a:r>
            <a:r>
              <a:rPr lang="en-US" sz="1200" dirty="0" smtClean="0"/>
              <a:t>, FSTC publishing, 2nd Edition, pp. 102–123. </a:t>
            </a:r>
          </a:p>
          <a:p>
            <a:pPr algn="l"/>
            <a:r>
              <a:rPr lang="en-US" sz="1200" b="1" dirty="0" smtClean="0">
                <a:hlinkClick r:id="" action="ppaction://hlinkfile"/>
              </a:rPr>
              <a:t>^</a:t>
            </a:r>
            <a:r>
              <a:rPr lang="en-US" sz="1200" dirty="0" smtClean="0"/>
              <a:t> </a:t>
            </a:r>
            <a:r>
              <a:rPr lang="en-US" sz="1200" i="1" dirty="0" smtClean="0"/>
              <a:t>The Cambridge economic history of Europe</a:t>
            </a:r>
            <a:r>
              <a:rPr lang="en-US" sz="1200" dirty="0" smtClean="0"/>
              <a:t>, p. 437. </a:t>
            </a:r>
            <a:r>
              <a:rPr lang="en-US" sz="1200" dirty="0" smtClean="0">
                <a:hlinkClick r:id="rId50" action="ppaction://hlinkfile" tooltip="Cambridge University Press"/>
              </a:rPr>
              <a:t>Cambridge University Press</a:t>
            </a:r>
            <a:r>
              <a:rPr lang="en-US" sz="1200" dirty="0" smtClean="0"/>
              <a:t>, </a:t>
            </a:r>
            <a:r>
              <a:rPr lang="en-US" sz="1200" dirty="0" smtClean="0">
                <a:hlinkClick r:id="rId56" action="ppaction://hlinkfile"/>
              </a:rPr>
              <a:t>ISBN 0521087090</a:t>
            </a:r>
            <a:r>
              <a:rPr lang="en-US" sz="1200" dirty="0" smtClean="0"/>
              <a:t>. </a:t>
            </a:r>
          </a:p>
          <a:p>
            <a:pPr algn="l"/>
            <a:r>
              <a:rPr lang="en-US" sz="1200" b="1" dirty="0" smtClean="0">
                <a:hlinkClick r:id="" action="ppaction://hlinkfile"/>
              </a:rPr>
              <a:t>^</a:t>
            </a:r>
            <a:r>
              <a:rPr lang="en-US" sz="1200" dirty="0" smtClean="0"/>
              <a:t> </a:t>
            </a:r>
            <a:r>
              <a:rPr lang="en-US" sz="1200" dirty="0" err="1" smtClean="0"/>
              <a:t>Subhi</a:t>
            </a:r>
            <a:r>
              <a:rPr lang="en-US" sz="1200" dirty="0" smtClean="0"/>
              <a:t> Y. </a:t>
            </a:r>
            <a:r>
              <a:rPr lang="en-US" sz="1200" dirty="0" err="1" smtClean="0"/>
              <a:t>Labib</a:t>
            </a:r>
            <a:r>
              <a:rPr lang="en-US" sz="1200" dirty="0" smtClean="0"/>
              <a:t> (1969), "Capitalism in Medieval Islam", </a:t>
            </a:r>
            <a:r>
              <a:rPr lang="en-US" sz="1200" i="1" dirty="0" smtClean="0"/>
              <a:t>The Journal of Economic History</a:t>
            </a:r>
            <a:r>
              <a:rPr lang="en-US" sz="1200" dirty="0" smtClean="0"/>
              <a:t> </a:t>
            </a:r>
            <a:r>
              <a:rPr lang="en-US" sz="1200" b="1" dirty="0" smtClean="0"/>
              <a:t>29</a:t>
            </a:r>
            <a:r>
              <a:rPr lang="en-US" sz="1200" dirty="0" smtClean="0"/>
              <a:t> (1), pp. 79–96 [81, 83, 85, 90, 93, 96]. </a:t>
            </a:r>
          </a:p>
          <a:p>
            <a:pPr algn="l"/>
            <a:r>
              <a:rPr lang="en-US" sz="1200" b="1" dirty="0" smtClean="0">
                <a:hlinkClick r:id="" action="ppaction://hlinkfile"/>
              </a:rPr>
              <a:t>^</a:t>
            </a:r>
            <a:r>
              <a:rPr lang="en-US" sz="1200" dirty="0" smtClean="0"/>
              <a:t> Robert </a:t>
            </a:r>
            <a:r>
              <a:rPr lang="en-US" sz="1200" dirty="0" err="1" smtClean="0"/>
              <a:t>Sabatino</a:t>
            </a:r>
            <a:r>
              <a:rPr lang="en-US" sz="1200" dirty="0" smtClean="0"/>
              <a:t> Lopez, Irving Woodworth Raymond, Olivia </a:t>
            </a:r>
            <a:r>
              <a:rPr lang="en-US" sz="1200" dirty="0" err="1" smtClean="0"/>
              <a:t>Remie</a:t>
            </a:r>
            <a:r>
              <a:rPr lang="en-US" sz="1200" dirty="0" smtClean="0"/>
              <a:t> Constable (2001), </a:t>
            </a:r>
            <a:r>
              <a:rPr lang="en-US" sz="1200" i="1" dirty="0" smtClean="0"/>
              <a:t>Medieval Trade in the Mediterranean World: Illustrative Documents</a:t>
            </a:r>
            <a:r>
              <a:rPr lang="en-US" sz="1200" dirty="0" smtClean="0"/>
              <a:t>, </a:t>
            </a:r>
            <a:r>
              <a:rPr lang="en-US" sz="1200" dirty="0" smtClean="0">
                <a:hlinkClick r:id="rId57" action="ppaction://hlinkfile" tooltip="Columbia University Press"/>
              </a:rPr>
              <a:t>Columbia University Press</a:t>
            </a:r>
            <a:r>
              <a:rPr lang="en-US" sz="1200" dirty="0" smtClean="0"/>
              <a:t>, </a:t>
            </a:r>
            <a:r>
              <a:rPr lang="en-US" sz="1200" dirty="0" smtClean="0">
                <a:hlinkClick r:id="rId58" action="ppaction://hlinkfile"/>
              </a:rPr>
              <a:t>ISBN 0231123574</a:t>
            </a:r>
            <a:r>
              <a:rPr lang="en-US" sz="1200" dirty="0" smtClean="0"/>
              <a:t>. </a:t>
            </a:r>
          </a:p>
          <a:p>
            <a:pPr algn="l"/>
            <a:r>
              <a:rPr lang="en-US" sz="1200" b="1" dirty="0" smtClean="0">
                <a:hlinkClick r:id="" action="ppaction://hlinkfile"/>
              </a:rPr>
              <a:t>^</a:t>
            </a:r>
            <a:r>
              <a:rPr lang="en-US" sz="1200" dirty="0" smtClean="0"/>
              <a:t> </a:t>
            </a:r>
            <a:r>
              <a:rPr lang="en-US" sz="1200" dirty="0" err="1" smtClean="0"/>
              <a:t>Timur</a:t>
            </a:r>
            <a:r>
              <a:rPr lang="en-US" sz="1200" dirty="0" smtClean="0"/>
              <a:t> </a:t>
            </a:r>
            <a:r>
              <a:rPr lang="en-US" sz="1200" dirty="0" err="1" smtClean="0"/>
              <a:t>Kuran</a:t>
            </a:r>
            <a:r>
              <a:rPr lang="en-US" sz="1200" dirty="0" smtClean="0"/>
              <a:t> (2005), "The Absence of the Corporation in Islamic Law: Origins and Persistence", </a:t>
            </a:r>
            <a:r>
              <a:rPr lang="en-US" sz="1200" i="1" dirty="0" smtClean="0"/>
              <a:t>American Journal of Comparative Law</a:t>
            </a:r>
            <a:r>
              <a:rPr lang="en-US" sz="1200" dirty="0" smtClean="0"/>
              <a:t> </a:t>
            </a:r>
            <a:r>
              <a:rPr lang="en-US" sz="1200" b="1" dirty="0" smtClean="0"/>
              <a:t>53</a:t>
            </a:r>
            <a:r>
              <a:rPr lang="en-US" sz="1200" dirty="0" smtClean="0"/>
              <a:t>, pp. 785–834 [798–799]. </a:t>
            </a:r>
          </a:p>
          <a:p>
            <a:pPr algn="l"/>
            <a:r>
              <a:rPr lang="en-US" sz="1200" b="1" dirty="0" smtClean="0">
                <a:hlinkClick r:id="" action="ppaction://hlinkfile"/>
              </a:rPr>
              <a:t>^</a:t>
            </a:r>
            <a:r>
              <a:rPr lang="en-US" sz="1200" dirty="0" smtClean="0"/>
              <a:t> </a:t>
            </a:r>
            <a:r>
              <a:rPr lang="en-US" sz="1200" dirty="0" err="1" smtClean="0"/>
              <a:t>Subhi</a:t>
            </a:r>
            <a:r>
              <a:rPr lang="en-US" sz="1200" dirty="0" smtClean="0"/>
              <a:t> Y. </a:t>
            </a:r>
            <a:r>
              <a:rPr lang="en-US" sz="1200" dirty="0" err="1" smtClean="0"/>
              <a:t>Labib</a:t>
            </a:r>
            <a:r>
              <a:rPr lang="en-US" sz="1200" dirty="0" smtClean="0"/>
              <a:t> (1969), "Capitalism in Medieval Islam", </a:t>
            </a:r>
            <a:r>
              <a:rPr lang="en-US" sz="1200" i="1" dirty="0" smtClean="0"/>
              <a:t>The Journal of Economic History</a:t>
            </a:r>
            <a:r>
              <a:rPr lang="en-US" sz="1200" dirty="0" smtClean="0"/>
              <a:t> </a:t>
            </a:r>
            <a:r>
              <a:rPr lang="en-US" sz="1200" b="1" dirty="0" smtClean="0"/>
              <a:t>29</a:t>
            </a:r>
            <a:r>
              <a:rPr lang="en-US" sz="1200" dirty="0" smtClean="0"/>
              <a:t> (1), pp. 79–96 [92–93]. </a:t>
            </a:r>
          </a:p>
          <a:p>
            <a:pPr algn="l"/>
            <a:r>
              <a:rPr lang="en-US" sz="1200" b="1" dirty="0" smtClean="0">
                <a:hlinkClick r:id="" action="ppaction://hlinkfile"/>
              </a:rPr>
              <a:t>^</a:t>
            </a:r>
            <a:r>
              <a:rPr lang="en-US" sz="1200" dirty="0" smtClean="0"/>
              <a:t> Said Amir </a:t>
            </a:r>
            <a:r>
              <a:rPr lang="en-US" sz="1200" dirty="0" err="1" smtClean="0"/>
              <a:t>Arjomand</a:t>
            </a:r>
            <a:r>
              <a:rPr lang="en-US" sz="1200" dirty="0" smtClean="0"/>
              <a:t> (1999), "The Law, Agency, and Policy in Medieval Islamic Society: Development of the Institutions of Learning from the Tenth to the Fifteenth Century", </a:t>
            </a:r>
            <a:r>
              <a:rPr lang="en-US" sz="1200" i="1" dirty="0" smtClean="0"/>
              <a:t>Comparative Studies in Society and History</a:t>
            </a:r>
            <a:r>
              <a:rPr lang="en-US" sz="1200" dirty="0" smtClean="0"/>
              <a:t> </a:t>
            </a:r>
            <a:r>
              <a:rPr lang="en-US" sz="1200" b="1" dirty="0" smtClean="0"/>
              <a:t>41</a:t>
            </a:r>
            <a:r>
              <a:rPr lang="en-US" sz="1200" dirty="0" smtClean="0"/>
              <a:t>, pp. 263–293. </a:t>
            </a:r>
            <a:r>
              <a:rPr lang="en-US" sz="1200" dirty="0" smtClean="0">
                <a:hlinkClick r:id="rId50" action="ppaction://hlinkfile" tooltip="Cambridge University Press"/>
              </a:rPr>
              <a:t>Cambridge University Press</a:t>
            </a:r>
            <a:r>
              <a:rPr lang="en-US" sz="1200" dirty="0" smtClean="0"/>
              <a:t>. </a:t>
            </a:r>
          </a:p>
          <a:p>
            <a:pPr algn="l"/>
            <a:r>
              <a:rPr lang="en-US" sz="1200" b="1" dirty="0" smtClean="0">
                <a:hlinkClick r:id="" action="ppaction://hlinkfile"/>
              </a:rPr>
              <a:t>^</a:t>
            </a:r>
            <a:r>
              <a:rPr lang="en-US" sz="1200" dirty="0" smtClean="0"/>
              <a:t> </a:t>
            </a:r>
            <a:r>
              <a:rPr lang="en-US" sz="1200" dirty="0" err="1" smtClean="0"/>
              <a:t>Samir</a:t>
            </a:r>
            <a:r>
              <a:rPr lang="en-US" sz="1200" dirty="0" smtClean="0"/>
              <a:t> </a:t>
            </a:r>
            <a:r>
              <a:rPr lang="en-US" sz="1200" dirty="0" err="1" smtClean="0"/>
              <a:t>Amin</a:t>
            </a:r>
            <a:r>
              <a:rPr lang="en-US" sz="1200" dirty="0" smtClean="0"/>
              <a:t> (1978), "The Arab Nation: Some Conclusions and Problems", </a:t>
            </a:r>
            <a:r>
              <a:rPr lang="en-US" sz="1200" i="1" dirty="0" smtClean="0"/>
              <a:t>MERIP Reports</a:t>
            </a:r>
            <a:r>
              <a:rPr lang="en-US" sz="1200" dirty="0" smtClean="0"/>
              <a:t> </a:t>
            </a:r>
            <a:r>
              <a:rPr lang="en-US" sz="1200" b="1" dirty="0" smtClean="0"/>
              <a:t>68</a:t>
            </a:r>
            <a:r>
              <a:rPr lang="en-US" sz="1200" dirty="0" smtClean="0"/>
              <a:t>, pp. 3–14 [8, 13]. </a:t>
            </a:r>
          </a:p>
          <a:p>
            <a:pPr algn="l"/>
            <a:r>
              <a:rPr lang="en-US" sz="1200" b="1" dirty="0" smtClean="0">
                <a:hlinkClick r:id="" action="ppaction://hlinkfile"/>
              </a:rPr>
              <a:t>^</a:t>
            </a:r>
            <a:r>
              <a:rPr lang="en-US" sz="1200" dirty="0" smtClean="0"/>
              <a:t> </a:t>
            </a:r>
            <a:r>
              <a:rPr lang="en-US" sz="1200" dirty="0" smtClean="0">
                <a:hlinkClick r:id="rId59" action="ppaction://hlinkfile" tooltip="Bernard Lewis"/>
              </a:rPr>
              <a:t>Bernard Lewis</a:t>
            </a:r>
            <a:r>
              <a:rPr lang="en-US" sz="1200" dirty="0" smtClean="0"/>
              <a:t> (1954), "Communism and Islam", </a:t>
            </a:r>
            <a:r>
              <a:rPr lang="en-US" sz="1200" i="1" dirty="0" smtClean="0"/>
              <a:t>International Affairs (Royal Institute of International Affairs 1944–)</a:t>
            </a:r>
            <a:r>
              <a:rPr lang="en-US" sz="1200" dirty="0" smtClean="0"/>
              <a:t> </a:t>
            </a:r>
            <a:r>
              <a:rPr lang="en-US" sz="1200" b="1" dirty="0" smtClean="0"/>
              <a:t>30</a:t>
            </a:r>
            <a:r>
              <a:rPr lang="en-US" sz="1200" dirty="0" smtClean="0"/>
              <a:t> (1), pp. 1–12. </a:t>
            </a:r>
          </a:p>
          <a:p>
            <a:pPr algn="l"/>
            <a:r>
              <a:rPr lang="en-US" sz="1200" b="1" dirty="0" smtClean="0">
                <a:hlinkClick r:id="" action="ppaction://hlinkfile"/>
              </a:rPr>
              <a:t>^</a:t>
            </a:r>
            <a:r>
              <a:rPr lang="en-US" sz="1200" dirty="0" smtClean="0"/>
              <a:t> </a:t>
            </a:r>
            <a:r>
              <a:rPr lang="en-US" sz="1200" dirty="0" smtClean="0">
                <a:hlinkClick r:id="rId6" action="ppaction://hlinkfile" tooltip="Ahmad Y Hassan"/>
              </a:rPr>
              <a:t>Ahmad Y Hassan</a:t>
            </a:r>
            <a:r>
              <a:rPr lang="en-US" sz="1200" dirty="0" smtClean="0"/>
              <a:t> (1976). </a:t>
            </a:r>
            <a:r>
              <a:rPr lang="en-US" sz="1200" i="1" dirty="0" err="1" smtClean="0"/>
              <a:t>Taqi</a:t>
            </a:r>
            <a:r>
              <a:rPr lang="en-US" sz="1200" i="1" dirty="0" smtClean="0"/>
              <a:t> al-Din and Arabic Mechanical Engineering</a:t>
            </a:r>
            <a:r>
              <a:rPr lang="en-US" sz="1200" dirty="0" smtClean="0"/>
              <a:t>, pp. 34–35. Institute for the History of Arabic Science, </a:t>
            </a:r>
            <a:r>
              <a:rPr lang="en-US" sz="1200" dirty="0" smtClean="0">
                <a:hlinkClick r:id="rId60" action="ppaction://hlinkfile" tooltip="University of Aleppo"/>
              </a:rPr>
              <a:t>University of Aleppo</a:t>
            </a:r>
            <a:r>
              <a:rPr lang="en-US" sz="1200" dirty="0" smtClean="0"/>
              <a:t>. </a:t>
            </a:r>
          </a:p>
          <a:p>
            <a:pPr algn="l"/>
            <a:r>
              <a:rPr lang="en-US" sz="1200" b="1" dirty="0" smtClean="0">
                <a:hlinkClick r:id="" action="ppaction://hlinkfile"/>
              </a:rPr>
              <a:t>^</a:t>
            </a:r>
            <a:r>
              <a:rPr lang="en-US" sz="1200" dirty="0" smtClean="0"/>
              <a:t> Maya </a:t>
            </a:r>
            <a:r>
              <a:rPr lang="en-US" sz="1200" dirty="0" err="1" smtClean="0"/>
              <a:t>Shatzmiller</a:t>
            </a:r>
            <a:r>
              <a:rPr lang="en-US" sz="1200" dirty="0" smtClean="0"/>
              <a:t>, p. 36. </a:t>
            </a:r>
          </a:p>
          <a:p>
            <a:pPr algn="l"/>
            <a:r>
              <a:rPr lang="en-US" sz="1200" b="1" dirty="0" smtClean="0">
                <a:hlinkClick r:id="" action="ppaction://hlinkfile"/>
              </a:rPr>
              <a:t>^</a:t>
            </a:r>
            <a:r>
              <a:rPr lang="en-US" sz="1200" dirty="0" smtClean="0"/>
              <a:t> Adam Robert Lucas (2005), "Industrial Milling in the Ancient and Medieval Worlds: A Survey of the Evidence for an Industrial Revolution in Medieval Europe", </a:t>
            </a:r>
            <a:r>
              <a:rPr lang="en-US" sz="1200" i="1" dirty="0" smtClean="0"/>
              <a:t>Technology and Culture</a:t>
            </a:r>
            <a:r>
              <a:rPr lang="en-US" sz="1200" dirty="0" smtClean="0"/>
              <a:t> </a:t>
            </a:r>
            <a:r>
              <a:rPr lang="en-US" sz="1200" b="1" dirty="0" smtClean="0"/>
              <a:t>46</a:t>
            </a:r>
            <a:r>
              <a:rPr lang="en-US" sz="1200" dirty="0" smtClean="0"/>
              <a:t> (1), pp. 1–30 [10]. </a:t>
            </a:r>
          </a:p>
          <a:p>
            <a:pPr algn="l"/>
            <a:r>
              <a:rPr lang="en-US" sz="1200" b="1" dirty="0" smtClean="0">
                <a:hlinkClick r:id="" action="ppaction://hlinkfile"/>
              </a:rPr>
              <a:t>^</a:t>
            </a:r>
            <a:r>
              <a:rPr lang="en-US" sz="1200" dirty="0" smtClean="0"/>
              <a:t> Adam Robert Lucas (2005), "Industrial Milling in the Ancient and Medieval Worlds: A Survey of the Evidence for an Industrial Revolution in Medieval Europe", </a:t>
            </a:r>
            <a:r>
              <a:rPr lang="en-US" sz="1200" i="1" dirty="0" smtClean="0"/>
              <a:t>Technology and Culture</a:t>
            </a:r>
            <a:r>
              <a:rPr lang="en-US" sz="1200" dirty="0" smtClean="0"/>
              <a:t> </a:t>
            </a:r>
            <a:r>
              <a:rPr lang="en-US" sz="1200" b="1" dirty="0" smtClean="0"/>
              <a:t>46</a:t>
            </a:r>
            <a:r>
              <a:rPr lang="en-US" sz="1200" dirty="0" smtClean="0"/>
              <a:t> (1), pp. 1–30. </a:t>
            </a:r>
          </a:p>
          <a:p>
            <a:pPr algn="l"/>
            <a:r>
              <a:rPr lang="en-US" sz="1200" b="1" dirty="0" smtClean="0">
                <a:hlinkClick r:id="" action="ppaction://hlinkfile"/>
              </a:rPr>
              <a:t>^</a:t>
            </a:r>
            <a:r>
              <a:rPr lang="en-US" sz="1200" dirty="0" smtClean="0"/>
              <a:t> </a:t>
            </a:r>
            <a:r>
              <a:rPr lang="en-US" sz="1200" dirty="0" smtClean="0">
                <a:hlinkClick r:id="rId6" action="ppaction://hlinkfile" tooltip="Ahmad Y Hassan"/>
              </a:rPr>
              <a:t>Ahmad Y Hassan</a:t>
            </a:r>
            <a:r>
              <a:rPr lang="en-US" sz="1200" dirty="0" smtClean="0"/>
              <a:t>, </a:t>
            </a:r>
            <a:r>
              <a:rPr lang="en-US" sz="1200" dirty="0" smtClean="0">
                <a:hlinkClick r:id="rId61"/>
              </a:rPr>
              <a:t>Transfer Of Islamic Technology To The West, Part 1: Avenues Of Technology Transfer</a:t>
            </a:r>
            <a:r>
              <a:rPr lang="en-US" sz="1200" dirty="0" smtClean="0"/>
              <a:t> </a:t>
            </a:r>
          </a:p>
          <a:p>
            <a:pPr algn="l"/>
            <a:r>
              <a:rPr lang="en-US" sz="1200" b="1" dirty="0" smtClean="0">
                <a:hlinkClick r:id="" action="ppaction://hlinkfile"/>
              </a:rPr>
              <a:t>^</a:t>
            </a:r>
            <a:r>
              <a:rPr lang="en-US" sz="1200" dirty="0" smtClean="0"/>
              <a:t> Maya </a:t>
            </a:r>
            <a:r>
              <a:rPr lang="en-US" sz="1200" dirty="0" err="1" smtClean="0"/>
              <a:t>Shatzmiller</a:t>
            </a:r>
            <a:r>
              <a:rPr lang="en-US" sz="1200" dirty="0" smtClean="0"/>
              <a:t>, pp. 6–7.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Maya </a:t>
            </a:r>
            <a:r>
              <a:rPr lang="en-US" sz="1200" dirty="0" err="1" smtClean="0"/>
              <a:t>Shatzmiller</a:t>
            </a:r>
            <a:r>
              <a:rPr lang="en-US" sz="1200" dirty="0" smtClean="0"/>
              <a:t>, pp. 400–401. </a:t>
            </a:r>
          </a:p>
          <a:p>
            <a:pPr algn="l"/>
            <a:r>
              <a:rPr lang="en-US" sz="1200" b="1" dirty="0" smtClean="0">
                <a:hlinkClick r:id="" action="ppaction://hlinkfile"/>
              </a:rPr>
              <a:t>^</a:t>
            </a:r>
            <a:r>
              <a:rPr lang="en-US" sz="1200" dirty="0" smtClean="0"/>
              <a:t> Maya </a:t>
            </a:r>
            <a:r>
              <a:rPr lang="en-US" sz="1200" dirty="0" err="1" smtClean="0"/>
              <a:t>Shatzmiller</a:t>
            </a:r>
            <a:r>
              <a:rPr lang="en-US" sz="1200" dirty="0" smtClean="0"/>
              <a:t>, pp. 350–362. </a:t>
            </a:r>
          </a:p>
          <a:p>
            <a:pPr algn="l"/>
            <a:r>
              <a:rPr lang="en-US" sz="1200" b="1" dirty="0" smtClean="0">
                <a:hlinkClick r:id="" action="ppaction://hlinkfile"/>
              </a:rPr>
              <a:t>^</a:t>
            </a:r>
            <a:r>
              <a:rPr lang="en-US" sz="1200" dirty="0" smtClean="0"/>
              <a:t> </a:t>
            </a:r>
            <a:r>
              <a:rPr lang="en-US" sz="1200" dirty="0" smtClean="0">
                <a:hlinkClick r:id="rId62"/>
              </a:rPr>
              <a:t>Focus on the slave trade</a:t>
            </a:r>
            <a:r>
              <a:rPr lang="en-US" sz="1200" dirty="0" smtClean="0"/>
              <a:t>, BBC News, September 3, 2001 </a:t>
            </a:r>
          </a:p>
          <a:p>
            <a:pPr algn="l"/>
            <a:r>
              <a:rPr lang="en-US" sz="1200" b="1" dirty="0" smtClean="0">
                <a:hlinkClick r:id="" action="ppaction://hlinkfile"/>
              </a:rPr>
              <a:t>^</a:t>
            </a:r>
            <a:r>
              <a:rPr lang="en-US" sz="1200" dirty="0" smtClean="0"/>
              <a:t> </a:t>
            </a:r>
            <a:r>
              <a:rPr lang="en-US" sz="1200" dirty="0" smtClean="0">
                <a:hlinkClick r:id="rId63"/>
              </a:rPr>
              <a:t>slave-trade</a:t>
            </a:r>
            <a:r>
              <a:rPr lang="en-US" sz="1200" dirty="0" smtClean="0"/>
              <a:t>, JewishEncyclopedia.com </a:t>
            </a:r>
          </a:p>
          <a:p>
            <a:pPr algn="l"/>
            <a:r>
              <a:rPr lang="en-US" sz="1200" b="1" dirty="0" smtClean="0">
                <a:hlinkClick r:id="" action="ppaction://hlinkfile"/>
              </a:rPr>
              <a:t>^</a:t>
            </a:r>
            <a:r>
              <a:rPr lang="en-US" sz="1200" dirty="0" smtClean="0"/>
              <a:t> </a:t>
            </a:r>
            <a:r>
              <a:rPr lang="en-US" sz="1200" dirty="0" smtClean="0">
                <a:hlinkClick r:id="rId64"/>
              </a:rPr>
              <a:t>Historical survey &gt; The international slave trade</a:t>
            </a:r>
            <a:r>
              <a:rPr lang="en-US" sz="1200" dirty="0" smtClean="0"/>
              <a:t> </a:t>
            </a:r>
          </a:p>
          <a:p>
            <a:pPr algn="l"/>
            <a:r>
              <a:rPr lang="en-US" sz="1200" b="1" dirty="0" smtClean="0">
                <a:hlinkClick r:id="" action="ppaction://hlinkfile"/>
              </a:rPr>
              <a:t>^</a:t>
            </a:r>
            <a:r>
              <a:rPr lang="en-US" sz="1200" dirty="0" smtClean="0"/>
              <a:t> </a:t>
            </a:r>
            <a:r>
              <a:rPr lang="en-US" sz="1200" dirty="0" smtClean="0">
                <a:hlinkClick r:id="rId65"/>
              </a:rPr>
              <a:t>Islam and Slavery</a:t>
            </a:r>
            <a:r>
              <a:rPr lang="en-US" sz="1200" dirty="0" smtClean="0"/>
              <a:t>, William </a:t>
            </a:r>
            <a:r>
              <a:rPr lang="en-US" sz="1200" dirty="0" err="1" smtClean="0"/>
              <a:t>Gervase</a:t>
            </a:r>
            <a:r>
              <a:rPr lang="en-US" sz="1200" dirty="0" smtClean="0"/>
              <a:t> Clarence-Smith </a:t>
            </a:r>
          </a:p>
          <a:p>
            <a:pPr algn="l"/>
            <a:r>
              <a:rPr lang="en-US" sz="1200" b="1" dirty="0" smtClean="0">
                <a:hlinkClick r:id="" action="ppaction://hlinkfile"/>
              </a:rPr>
              <a:t>^</a:t>
            </a:r>
            <a:r>
              <a:rPr lang="en-US" sz="1200" dirty="0" smtClean="0"/>
              <a:t> </a:t>
            </a:r>
            <a:r>
              <a:rPr lang="en-US" sz="1200" dirty="0" smtClean="0">
                <a:hlinkClick r:id="rId66"/>
              </a:rPr>
              <a:t>Muslim Slave System in Medieval India</a:t>
            </a:r>
            <a:r>
              <a:rPr lang="en-US" sz="1200" dirty="0" smtClean="0"/>
              <a:t>, K.S. </a:t>
            </a:r>
            <a:r>
              <a:rPr lang="en-US" sz="1200" dirty="0" err="1" smtClean="0"/>
              <a:t>Lal</a:t>
            </a:r>
            <a:r>
              <a:rPr lang="en-US" sz="1200" dirty="0" smtClean="0"/>
              <a:t>, </a:t>
            </a:r>
            <a:r>
              <a:rPr lang="en-US" sz="1200" dirty="0" err="1" smtClean="0"/>
              <a:t>Aditya</a:t>
            </a:r>
            <a:r>
              <a:rPr lang="en-US" sz="1200" dirty="0" smtClean="0"/>
              <a:t> </a:t>
            </a:r>
            <a:r>
              <a:rPr lang="en-US" sz="1200" dirty="0" err="1" smtClean="0"/>
              <a:t>Prakashan</a:t>
            </a:r>
            <a:r>
              <a:rPr lang="en-US" sz="1200" dirty="0" smtClean="0"/>
              <a:t>, New Delhi </a:t>
            </a:r>
          </a:p>
          <a:p>
            <a:pPr algn="l"/>
            <a:r>
              <a:rPr lang="en-US" sz="1200" b="1" dirty="0" smtClean="0">
                <a:hlinkClick r:id="" action="ppaction://hlinkfile"/>
              </a:rPr>
              <a:t>^</a:t>
            </a:r>
            <a:r>
              <a:rPr lang="en-US" sz="1200" dirty="0" smtClean="0"/>
              <a:t> </a:t>
            </a:r>
            <a:r>
              <a:rPr lang="en-US" sz="1200" dirty="0" smtClean="0">
                <a:hlinkClick r:id="rId67"/>
              </a:rPr>
              <a:t>Revisiting the </a:t>
            </a:r>
            <a:r>
              <a:rPr lang="en-US" sz="1200" dirty="0" err="1" smtClean="0">
                <a:hlinkClick r:id="rId67"/>
              </a:rPr>
              <a:t>Zanj</a:t>
            </a:r>
            <a:r>
              <a:rPr lang="en-US" sz="1200" dirty="0" smtClean="0">
                <a:hlinkClick r:id="rId67"/>
              </a:rPr>
              <a:t> and Re-Visioning Revolt: Complexities of the </a:t>
            </a:r>
            <a:r>
              <a:rPr lang="en-US" sz="1200" dirty="0" err="1" smtClean="0">
                <a:hlinkClick r:id="rId67"/>
              </a:rPr>
              <a:t>Zanj</a:t>
            </a:r>
            <a:r>
              <a:rPr lang="en-US" sz="1200" dirty="0" smtClean="0">
                <a:hlinkClick r:id="rId67"/>
              </a:rPr>
              <a:t> Conflict</a:t>
            </a:r>
            <a:r>
              <a:rPr lang="en-US" sz="1200" dirty="0" smtClean="0"/>
              <a:t>, </a:t>
            </a:r>
            <a:r>
              <a:rPr lang="en-US" sz="1200" i="1" dirty="0" smtClean="0"/>
              <a:t>Black History Bulletin</a:t>
            </a:r>
            <a:r>
              <a:rPr lang="en-US" sz="1200" dirty="0" smtClean="0"/>
              <a:t>, Dec, 1999, by Nigel D. </a:t>
            </a:r>
            <a:r>
              <a:rPr lang="en-US" sz="1200" dirty="0" err="1" smtClean="0"/>
              <a:t>Furlonge</a:t>
            </a:r>
            <a:r>
              <a:rPr lang="en-US" sz="1200" dirty="0" smtClean="0"/>
              <a:t> </a:t>
            </a:r>
          </a:p>
          <a:p>
            <a:pPr algn="l"/>
            <a:r>
              <a:rPr lang="en-US" sz="1200" b="1" dirty="0" smtClean="0">
                <a:hlinkClick r:id="" action="ppaction://hlinkfile"/>
              </a:rPr>
              <a:t>^</a:t>
            </a:r>
            <a:r>
              <a:rPr lang="en-US" sz="1200" dirty="0" smtClean="0"/>
              <a:t> </a:t>
            </a:r>
            <a:r>
              <a:rPr lang="en-US" sz="1200" dirty="0" smtClean="0">
                <a:hlinkClick r:id="rId68"/>
              </a:rPr>
              <a:t>Islam's black slaves</a:t>
            </a:r>
            <a:r>
              <a:rPr lang="en-US" sz="1200" dirty="0" smtClean="0"/>
              <a:t>, Salon.com </a:t>
            </a:r>
          </a:p>
          <a:p>
            <a:pPr algn="l"/>
            <a:r>
              <a:rPr lang="en-US" sz="1200" b="1" dirty="0" smtClean="0">
                <a:hlinkClick r:id="" action="ppaction://hlinkfile"/>
              </a:rPr>
              <a:t>^</a:t>
            </a:r>
            <a:r>
              <a:rPr lang="en-US" sz="1200" dirty="0" smtClean="0"/>
              <a:t> </a:t>
            </a:r>
            <a:r>
              <a:rPr lang="en-US" sz="1200" dirty="0" err="1" smtClean="0">
                <a:hlinkClick r:id="rId69"/>
              </a:rPr>
              <a:t>Inalcik</a:t>
            </a:r>
            <a:r>
              <a:rPr lang="en-US" sz="1200" dirty="0" smtClean="0">
                <a:hlinkClick r:id="rId69"/>
              </a:rPr>
              <a:t>. Servile Labor</a:t>
            </a:r>
            <a:r>
              <a:rPr lang="en-US" sz="1200" dirty="0" smtClean="0"/>
              <a:t>, in A. </a:t>
            </a:r>
            <a:r>
              <a:rPr lang="en-US" sz="1200" dirty="0" err="1" smtClean="0"/>
              <a:t>Ascher</a:t>
            </a:r>
            <a:r>
              <a:rPr lang="en-US" sz="1200" dirty="0" smtClean="0"/>
              <a:t>, B. K. </a:t>
            </a:r>
            <a:r>
              <a:rPr lang="en-US" sz="1200" dirty="0" err="1" smtClean="0"/>
              <a:t>Kiraly</a:t>
            </a:r>
            <a:r>
              <a:rPr lang="en-US" sz="1200" dirty="0" smtClean="0"/>
              <a:t>, and T. </a:t>
            </a:r>
            <a:r>
              <a:rPr lang="en-US" sz="1200" dirty="0" err="1" smtClean="0"/>
              <a:t>Halasi</a:t>
            </a:r>
            <a:r>
              <a:rPr lang="en-US" sz="1200" dirty="0" smtClean="0"/>
              <a:t>-Kun (</a:t>
            </a:r>
            <a:r>
              <a:rPr lang="en-US" sz="1200" dirty="0" err="1" smtClean="0"/>
              <a:t>eds</a:t>
            </a:r>
            <a:r>
              <a:rPr lang="en-US" sz="1200" dirty="0" smtClean="0"/>
              <a:t>), The Mutual Effects of the Islamic and Judeo-Christian Worlds: The East European Pattern, Brooklyn College, 1979, pp. 25–43. </a:t>
            </a:r>
          </a:p>
          <a:p>
            <a:pPr algn="l"/>
            <a:r>
              <a:rPr lang="en-US" sz="1200" b="1" dirty="0" smtClean="0">
                <a:hlinkClick r:id="" action="ppaction://hlinkfile"/>
              </a:rPr>
              <a:t>^</a:t>
            </a:r>
            <a:r>
              <a:rPr lang="en-US" sz="1200" dirty="0" smtClean="0"/>
              <a:t> </a:t>
            </a:r>
            <a:r>
              <a:rPr lang="en-US" sz="1200" dirty="0" smtClean="0">
                <a:hlinkClick r:id="rId70"/>
              </a:rPr>
              <a:t>BBC – Religion &amp; Ethics – Islam and slavery: Economic slavery</a:t>
            </a:r>
            <a:r>
              <a:rPr lang="en-US" sz="1200" dirty="0" smtClean="0"/>
              <a:t> </a:t>
            </a:r>
          </a:p>
          <a:p>
            <a:pPr algn="l"/>
            <a:r>
              <a:rPr lang="en-US" sz="1200" b="1" dirty="0" smtClean="0">
                <a:hlinkClick r:id="" action="ppaction://hlinkfile"/>
              </a:rPr>
              <a:t>^</a:t>
            </a:r>
            <a:r>
              <a:rPr lang="en-US" sz="1200" dirty="0" smtClean="0"/>
              <a:t> </a:t>
            </a:r>
            <a:r>
              <a:rPr lang="en-US" sz="1200" dirty="0" smtClean="0">
                <a:hlinkClick r:id="rId71"/>
              </a:rPr>
              <a:t>Lewis. Race and Slavery in the Middle East</a:t>
            </a:r>
            <a:r>
              <a:rPr lang="en-US" sz="1200" dirty="0" smtClean="0"/>
              <a:t>, Oxford </a:t>
            </a:r>
            <a:r>
              <a:rPr lang="en-US" sz="1200" dirty="0" err="1" smtClean="0"/>
              <a:t>Univ</a:t>
            </a:r>
            <a:r>
              <a:rPr lang="en-US" sz="1200" dirty="0" smtClean="0"/>
              <a:t> Press 1994.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b="1" i="1" baseline="30000" dirty="0" smtClean="0">
                <a:hlinkClick r:id="" action="ppaction://hlinkfile"/>
              </a:rPr>
              <a:t>c</a:t>
            </a:r>
            <a:r>
              <a:rPr lang="en-US" sz="1200" dirty="0" smtClean="0"/>
              <a:t> </a:t>
            </a:r>
            <a:r>
              <a:rPr lang="en-US" sz="1200" b="1" i="1" baseline="30000" dirty="0" smtClean="0">
                <a:hlinkClick r:id="" action="ppaction://hlinkfile"/>
              </a:rPr>
              <a:t>d</a:t>
            </a:r>
            <a:r>
              <a:rPr lang="en-US" sz="1200" dirty="0" smtClean="0"/>
              <a:t> Paul </a:t>
            </a:r>
            <a:r>
              <a:rPr lang="en-US" sz="1200" dirty="0" err="1" smtClean="0"/>
              <a:t>Vallely</a:t>
            </a:r>
            <a:r>
              <a:rPr lang="en-US" sz="1200" dirty="0" smtClean="0"/>
              <a:t>, </a:t>
            </a:r>
            <a:r>
              <a:rPr lang="en-US" sz="1200" dirty="0" smtClean="0">
                <a:hlinkClick r:id="rId72"/>
              </a:rPr>
              <a:t>How Islamic Inventors Changed the World</a:t>
            </a:r>
            <a:r>
              <a:rPr lang="en-US" sz="1200" dirty="0" smtClean="0"/>
              <a:t>, </a:t>
            </a:r>
            <a:r>
              <a:rPr lang="en-US" sz="1200" i="1" dirty="0" smtClean="0">
                <a:hlinkClick r:id="rId73" action="ppaction://hlinkfile" tooltip="The Independent"/>
              </a:rPr>
              <a:t>The Independent</a:t>
            </a:r>
            <a:r>
              <a:rPr lang="en-US" sz="1200" dirty="0" smtClean="0"/>
              <a:t>, 11 March 2006. </a:t>
            </a:r>
          </a:p>
          <a:p>
            <a:pPr algn="l"/>
            <a:r>
              <a:rPr lang="en-US" sz="1200" b="1" dirty="0" smtClean="0">
                <a:hlinkClick r:id="" action="ppaction://hlinkfile"/>
              </a:rPr>
              <a:t>^</a:t>
            </a:r>
            <a:r>
              <a:rPr lang="en-US" sz="1200" dirty="0" smtClean="0"/>
              <a:t> Fiona MacDonald (2006), </a:t>
            </a:r>
            <a:r>
              <a:rPr lang="en-US" sz="1200" i="1" dirty="0" smtClean="0"/>
              <a:t>The Plague and Medicine in the Middle Ages</a:t>
            </a:r>
            <a:r>
              <a:rPr lang="en-US" sz="1200" dirty="0" smtClean="0"/>
              <a:t>, pp. 42–43, Gareth Stevens, </a:t>
            </a:r>
            <a:r>
              <a:rPr lang="en-US" sz="1200" dirty="0" smtClean="0">
                <a:hlinkClick r:id="rId74" action="ppaction://hlinkfile"/>
              </a:rPr>
              <a:t>ISBN 0836859073</a:t>
            </a:r>
            <a:r>
              <a:rPr lang="en-US" sz="1200" dirty="0" smtClean="0"/>
              <a:t>. </a:t>
            </a:r>
          </a:p>
          <a:p>
            <a:pPr algn="l"/>
            <a:r>
              <a:rPr lang="en-US" sz="1200" b="1" dirty="0" smtClean="0">
                <a:hlinkClick r:id="" action="ppaction://hlinkfile"/>
              </a:rPr>
              <a:t>^</a:t>
            </a:r>
            <a:r>
              <a:rPr lang="en-US" sz="1200" dirty="0" smtClean="0"/>
              <a:t> Tor </a:t>
            </a:r>
            <a:r>
              <a:rPr lang="en-US" sz="1200" dirty="0" err="1" smtClean="0"/>
              <a:t>Eigeland</a:t>
            </a:r>
            <a:r>
              <a:rPr lang="en-US" sz="1200" dirty="0" smtClean="0"/>
              <a:t>, "The Tiles of Iberia", </a:t>
            </a:r>
            <a:r>
              <a:rPr lang="en-US" sz="1200" i="1" dirty="0" smtClean="0">
                <a:hlinkClick r:id="rId75" action="ppaction://hlinkfile" tooltip="Saudi Aramco World"/>
              </a:rPr>
              <a:t>Saudi </a:t>
            </a:r>
            <a:r>
              <a:rPr lang="en-US" sz="1200" i="1" dirty="0" err="1" smtClean="0">
                <a:hlinkClick r:id="rId75" action="ppaction://hlinkfile" tooltip="Saudi Aramco World"/>
              </a:rPr>
              <a:t>Aramco</a:t>
            </a:r>
            <a:r>
              <a:rPr lang="en-US" sz="1200" i="1" dirty="0" smtClean="0">
                <a:hlinkClick r:id="rId75" action="ppaction://hlinkfile" tooltip="Saudi Aramco World"/>
              </a:rPr>
              <a:t> World</a:t>
            </a:r>
            <a:r>
              <a:rPr lang="en-US" sz="1200" dirty="0" smtClean="0"/>
              <a:t>, March–April 1992, pp. 24–31. </a:t>
            </a:r>
          </a:p>
          <a:p>
            <a:pPr algn="l"/>
            <a:r>
              <a:rPr lang="en-US" sz="1200" b="1" dirty="0" smtClean="0">
                <a:hlinkClick r:id="" action="ppaction://hlinkfile"/>
              </a:rPr>
              <a:t>^</a:t>
            </a:r>
            <a:r>
              <a:rPr lang="en-US" sz="1200" dirty="0" smtClean="0"/>
              <a:t> </a:t>
            </a:r>
            <a:r>
              <a:rPr lang="en-US" sz="1200" dirty="0" smtClean="0">
                <a:hlinkClick r:id="rId76"/>
              </a:rPr>
              <a:t>Life expectancy (sociology)</a:t>
            </a:r>
            <a:r>
              <a:rPr lang="en-US" sz="1200" dirty="0" smtClean="0"/>
              <a:t> </a:t>
            </a:r>
          </a:p>
          <a:p>
            <a:pPr algn="l"/>
            <a:r>
              <a:rPr lang="en-US" sz="1200" b="1" dirty="0" smtClean="0">
                <a:hlinkClick r:id="" action="ppaction://hlinkfile"/>
              </a:rPr>
              <a:t>^</a:t>
            </a:r>
            <a:r>
              <a:rPr lang="en-US" sz="1200" dirty="0" smtClean="0"/>
              <a:t> </a:t>
            </a:r>
            <a:r>
              <a:rPr lang="en-US" sz="1200" dirty="0" smtClean="0">
                <a:hlinkClick r:id="rId77"/>
              </a:rPr>
              <a:t>University of Wyoming</a:t>
            </a:r>
            <a:r>
              <a:rPr lang="en-US" sz="1200" dirty="0" smtClean="0"/>
              <a:t> </a:t>
            </a:r>
          </a:p>
          <a:p>
            <a:pPr algn="l"/>
            <a:r>
              <a:rPr lang="en-US" sz="1200" b="1" dirty="0" smtClean="0">
                <a:hlinkClick r:id="" action="ppaction://hlinkfile"/>
              </a:rPr>
              <a:t>^</a:t>
            </a:r>
            <a:r>
              <a:rPr lang="en-US" sz="1200" dirty="0" smtClean="0"/>
              <a:t> Conrad, Lawrence I. (2006), </a:t>
            </a:r>
            <a:r>
              <a:rPr lang="en-US" sz="1200" i="1" dirty="0" smtClean="0"/>
              <a:t>The Western Medical Tradition</a:t>
            </a:r>
            <a:r>
              <a:rPr lang="en-US" sz="1200" dirty="0" smtClean="0"/>
              <a:t>, Cambridge University Press, p. 137, </a:t>
            </a:r>
            <a:r>
              <a:rPr lang="en-US" sz="1200" dirty="0" smtClean="0">
                <a:hlinkClick r:id="rId78" action="ppaction://hlinkfile"/>
              </a:rPr>
              <a:t>ISBN 0-521-47564-3</a:t>
            </a:r>
            <a:r>
              <a:rPr lang="en-US" sz="1200" dirty="0" smtClean="0"/>
              <a:t>  </a:t>
            </a:r>
          </a:p>
          <a:p>
            <a:pPr algn="l"/>
            <a:r>
              <a:rPr lang="en-US" sz="1200" b="1" dirty="0" smtClean="0">
                <a:hlinkClick r:id="" action="ppaction://hlinkfile"/>
              </a:rPr>
              <a:t>^</a:t>
            </a:r>
            <a:r>
              <a:rPr lang="en-US" sz="1200" dirty="0" smtClean="0"/>
              <a:t> </a:t>
            </a:r>
            <a:r>
              <a:rPr lang="en-US" sz="1200" dirty="0" err="1" smtClean="0"/>
              <a:t>Bulliet</a:t>
            </a:r>
            <a:r>
              <a:rPr lang="en-US" sz="1200" dirty="0" smtClean="0"/>
              <a:t>, Richard W. (1983), "The Age Structure of Medieval Islamic Education", </a:t>
            </a:r>
            <a:r>
              <a:rPr lang="en-US" sz="1200" i="1" dirty="0" err="1" smtClean="0"/>
              <a:t>Studia</a:t>
            </a:r>
            <a:r>
              <a:rPr lang="en-US" sz="1200" i="1" dirty="0" smtClean="0"/>
              <a:t> </a:t>
            </a:r>
            <a:r>
              <a:rPr lang="en-US" sz="1200" i="1" dirty="0" err="1" smtClean="0"/>
              <a:t>Islamica</a:t>
            </a:r>
            <a:r>
              <a:rPr lang="en-US" sz="1200" dirty="0" smtClean="0"/>
              <a:t> </a:t>
            </a:r>
            <a:r>
              <a:rPr lang="en-US" sz="1200" b="1" dirty="0" smtClean="0"/>
              <a:t>57</a:t>
            </a:r>
            <a:r>
              <a:rPr lang="en-US" sz="1200" dirty="0" smtClean="0"/>
              <a:t> (57): 105–117 [111], </a:t>
            </a:r>
            <a:r>
              <a:rPr lang="en-US" sz="1200" dirty="0" smtClean="0">
                <a:hlinkClick r:id="rId31" action="ppaction://hlinkfile" tooltip="Digital object identifier"/>
              </a:rPr>
              <a:t>doi</a:t>
            </a:r>
            <a:r>
              <a:rPr lang="en-US" sz="1200" dirty="0" smtClean="0"/>
              <a:t>:</a:t>
            </a:r>
            <a:r>
              <a:rPr lang="en-US" sz="1200" dirty="0" smtClean="0">
                <a:hlinkClick r:id="rId79"/>
              </a:rPr>
              <a:t>10.2307/1595484</a:t>
            </a:r>
            <a:r>
              <a:rPr lang="en-US" sz="1200" dirty="0" smtClean="0"/>
              <a:t>  </a:t>
            </a:r>
          </a:p>
          <a:p>
            <a:pPr algn="l"/>
            <a:r>
              <a:rPr lang="en-US" sz="1200" b="1" dirty="0" smtClean="0">
                <a:hlinkClick r:id="" action="ppaction://hlinkfile"/>
              </a:rPr>
              <a:t>^</a:t>
            </a:r>
            <a:r>
              <a:rPr lang="en-US" sz="1200" dirty="0" smtClean="0"/>
              <a:t> </a:t>
            </a:r>
            <a:r>
              <a:rPr lang="en-US" sz="1200" dirty="0" err="1" smtClean="0"/>
              <a:t>Shatzmiller</a:t>
            </a:r>
            <a:r>
              <a:rPr lang="en-US" sz="1200" dirty="0" smtClean="0"/>
              <a:t>, Maya (1994), </a:t>
            </a:r>
            <a:r>
              <a:rPr lang="en-US" sz="1200" i="1" dirty="0" err="1" smtClean="0"/>
              <a:t>Labour</a:t>
            </a:r>
            <a:r>
              <a:rPr lang="en-US" sz="1200" i="1" dirty="0" smtClean="0"/>
              <a:t> in the Medieval Islamic World</a:t>
            </a:r>
            <a:r>
              <a:rPr lang="en-US" sz="1200" dirty="0" smtClean="0"/>
              <a:t>, Brill Publishers, p. 66, </a:t>
            </a:r>
            <a:r>
              <a:rPr lang="en-US" sz="1200" dirty="0" smtClean="0">
                <a:hlinkClick r:id="rId80" action="ppaction://hlinkfile"/>
              </a:rPr>
              <a:t>ISBN 90-04-09896-8</a:t>
            </a:r>
            <a:r>
              <a:rPr lang="en-US" sz="1200" dirty="0" smtClean="0"/>
              <a:t>  </a:t>
            </a:r>
          </a:p>
          <a:p>
            <a:pPr algn="l"/>
            <a:r>
              <a:rPr lang="en-US" sz="1200" b="1" dirty="0" smtClean="0">
                <a:hlinkClick r:id="" action="ppaction://hlinkfile"/>
              </a:rPr>
              <a:t>^</a:t>
            </a:r>
            <a:r>
              <a:rPr lang="en-US" sz="1200" dirty="0" smtClean="0"/>
              <a:t> </a:t>
            </a:r>
            <a:r>
              <a:rPr lang="en-US" sz="1200" dirty="0" err="1" smtClean="0"/>
              <a:t>Bulliet</a:t>
            </a:r>
            <a:r>
              <a:rPr lang="en-US" sz="1200" dirty="0" smtClean="0"/>
              <a:t>, Richard W. (April 1970), "A Quantitative Approach to Medieval Muslim Biographical Dictionaries", </a:t>
            </a:r>
            <a:r>
              <a:rPr lang="en-US" sz="1200" i="1" dirty="0" smtClean="0"/>
              <a:t>Journal of the Economic and Social History of the Orient</a:t>
            </a:r>
            <a:r>
              <a:rPr lang="en-US" sz="1200" dirty="0" smtClean="0"/>
              <a:t> (Brill Publishers) </a:t>
            </a:r>
            <a:r>
              <a:rPr lang="en-US" sz="1200" b="1" dirty="0" smtClean="0"/>
              <a:t>13</a:t>
            </a:r>
            <a:r>
              <a:rPr lang="en-US" sz="1200" dirty="0" smtClean="0"/>
              <a:t> (2): 195–211 [200]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Ahmad, Ahmad </a:t>
            </a:r>
            <a:r>
              <a:rPr lang="en-US" sz="1200" dirty="0" err="1" smtClean="0"/>
              <a:t>Atif</a:t>
            </a:r>
            <a:r>
              <a:rPr lang="en-US" sz="1200" dirty="0" smtClean="0"/>
              <a:t> (2007), "</a:t>
            </a:r>
            <a:r>
              <a:rPr lang="en-US" sz="1200" i="1" dirty="0" smtClean="0"/>
              <a:t>Authority, Conflict, and the Transmission of Diversity in Medieval Islamic Law</a:t>
            </a:r>
            <a:r>
              <a:rPr lang="en-US" sz="1200" dirty="0" smtClean="0"/>
              <a:t> by R. Kevin </a:t>
            </a:r>
            <a:r>
              <a:rPr lang="en-US" sz="1200" dirty="0" err="1" smtClean="0"/>
              <a:t>Jaques</a:t>
            </a:r>
            <a:r>
              <a:rPr lang="en-US" sz="1200" dirty="0" smtClean="0"/>
              <a:t>", </a:t>
            </a:r>
            <a:r>
              <a:rPr lang="en-US" sz="1200" i="1" dirty="0" smtClean="0"/>
              <a:t>Journal of Islamic Studies</a:t>
            </a:r>
            <a:r>
              <a:rPr lang="en-US" sz="1200" dirty="0" smtClean="0"/>
              <a:t> </a:t>
            </a:r>
            <a:r>
              <a:rPr lang="en-US" sz="1200" b="1" dirty="0" smtClean="0"/>
              <a:t>18=issue=2</a:t>
            </a:r>
            <a:r>
              <a:rPr lang="en-US" sz="1200" dirty="0" smtClean="0"/>
              <a:t>: 246–248 [246], </a:t>
            </a:r>
            <a:r>
              <a:rPr lang="en-US" sz="1200" dirty="0" smtClean="0">
                <a:hlinkClick r:id="rId31" action="ppaction://hlinkfile" tooltip="Digital object identifier"/>
              </a:rPr>
              <a:t>doi</a:t>
            </a:r>
            <a:r>
              <a:rPr lang="en-US" sz="1200" dirty="0" smtClean="0"/>
              <a:t>:</a:t>
            </a:r>
            <a:r>
              <a:rPr lang="en-US" sz="1200" dirty="0" smtClean="0">
                <a:hlinkClick r:id="rId81"/>
              </a:rPr>
              <a:t>10.1093/</a:t>
            </a:r>
            <a:r>
              <a:rPr lang="en-US" sz="1200" dirty="0" err="1" smtClean="0">
                <a:hlinkClick r:id="rId81"/>
              </a:rPr>
              <a:t>jis</a:t>
            </a:r>
            <a:r>
              <a:rPr lang="en-US" sz="1200" dirty="0" smtClean="0">
                <a:hlinkClick r:id="rId81"/>
              </a:rPr>
              <a:t>/etm005</a:t>
            </a:r>
            <a:r>
              <a:rPr lang="en-US" sz="1200" dirty="0" smtClean="0"/>
              <a:t>  </a:t>
            </a:r>
          </a:p>
          <a:p>
            <a:pPr algn="l"/>
            <a:r>
              <a:rPr lang="en-US" sz="1200" b="1" dirty="0" smtClean="0">
                <a:hlinkClick r:id="" action="ppaction://hlinkfile"/>
              </a:rPr>
              <a:t>^</a:t>
            </a:r>
            <a:r>
              <a:rPr lang="en-US" sz="1200" dirty="0" smtClean="0"/>
              <a:t> Andrew J. </a:t>
            </a:r>
            <a:r>
              <a:rPr lang="en-US" sz="1200" dirty="0" err="1" smtClean="0"/>
              <a:t>Coulson</a:t>
            </a:r>
            <a:r>
              <a:rPr lang="en-US" sz="1200" dirty="0" smtClean="0"/>
              <a:t>, </a:t>
            </a:r>
            <a:r>
              <a:rPr lang="en-US" sz="1200" i="1" dirty="0" smtClean="0">
                <a:hlinkClick r:id="rId82"/>
              </a:rPr>
              <a:t>Delivering Education</a:t>
            </a:r>
            <a:r>
              <a:rPr lang="en-US" sz="1200" dirty="0" smtClean="0"/>
              <a:t>, </a:t>
            </a:r>
            <a:r>
              <a:rPr lang="en-US" sz="1200" dirty="0" smtClean="0">
                <a:hlinkClick r:id="rId83" action="ppaction://hlinkfile" tooltip="Hoover Institution"/>
              </a:rPr>
              <a:t>Hoover Institution</a:t>
            </a:r>
            <a:r>
              <a:rPr lang="en-US" sz="1200" dirty="0" smtClean="0"/>
              <a:t>, p. 117, </a:t>
            </a:r>
            <a:r>
              <a:rPr lang="en-US" sz="1200" dirty="0" smtClean="0">
                <a:hlinkClick r:id="rId82"/>
              </a:rPr>
              <a:t>http://media.hoover.org/documents/0817928928_105.pdf</a:t>
            </a:r>
            <a:r>
              <a:rPr lang="en-US" sz="1200" dirty="0" smtClean="0"/>
              <a:t>, retrieved 2008-11-22  </a:t>
            </a:r>
          </a:p>
          <a:p>
            <a:pPr algn="l"/>
            <a:r>
              <a:rPr lang="en-US" sz="1200" b="1" dirty="0" smtClean="0">
                <a:hlinkClick r:id="" action="ppaction://hlinkfile"/>
              </a:rPr>
              <a:t>^</a:t>
            </a:r>
            <a:r>
              <a:rPr lang="en-US" sz="1200" dirty="0" smtClean="0"/>
              <a:t> </a:t>
            </a:r>
            <a:r>
              <a:rPr lang="en-US" sz="1200" dirty="0" smtClean="0">
                <a:hlinkClick r:id="rId84" action="ppaction://hlinkfile" tooltip="Bertrand Russell"/>
              </a:rPr>
              <a:t>Bertrand Russell</a:t>
            </a:r>
            <a:r>
              <a:rPr lang="en-US" sz="1200" dirty="0" smtClean="0"/>
              <a:t> (1945), </a:t>
            </a:r>
            <a:r>
              <a:rPr lang="en-US" sz="1200" i="1" dirty="0" smtClean="0">
                <a:hlinkClick r:id="rId85" action="ppaction://hlinkfile" tooltip="History of Western Philosophy (Russell)"/>
              </a:rPr>
              <a:t>History of Western Philosophy</a:t>
            </a:r>
            <a:r>
              <a:rPr lang="en-US" sz="1200" dirty="0" smtClean="0"/>
              <a:t>, book 2, part 2, chapter X </a:t>
            </a:r>
          </a:p>
          <a:p>
            <a:pPr algn="l"/>
            <a:r>
              <a:rPr lang="en-US" sz="1200" b="1" dirty="0" smtClean="0">
                <a:hlinkClick r:id="" action="ppaction://hlinkfile"/>
              </a:rPr>
              <a:t>^</a:t>
            </a:r>
            <a:r>
              <a:rPr lang="en-US" sz="1200" dirty="0" smtClean="0"/>
              <a:t> </a:t>
            </a:r>
            <a:r>
              <a:rPr lang="en-US" sz="1200" dirty="0" err="1" smtClean="0"/>
              <a:t>Lach</a:t>
            </a:r>
            <a:r>
              <a:rPr lang="en-US" sz="1200" dirty="0" smtClean="0"/>
              <a:t>, Donald (1977), Asia in the Making of Europe. A Century of Wonder, Vol. 2, Book 3, University of Chicago Press, </a:t>
            </a:r>
            <a:r>
              <a:rPr lang="en-US" sz="1200" dirty="0" smtClean="0">
                <a:hlinkClick r:id="rId86" action="ppaction://hlinkfile"/>
              </a:rPr>
              <a:t>ISBN 0-226-46734-1</a:t>
            </a:r>
            <a:r>
              <a:rPr lang="en-US" sz="1200" dirty="0" smtClean="0"/>
              <a:t>, p. 397: "Modern science originated in Europe during the sixteenth century as an amalgam of medieval technology, Greek learning, medicine, and mathematics."</a:t>
            </a:r>
          </a:p>
          <a:p>
            <a:pPr algn="l"/>
            <a:r>
              <a:rPr lang="en-US" sz="1200" b="1" dirty="0" smtClean="0">
                <a:hlinkClick r:id="" action="ppaction://hlinkfile"/>
              </a:rPr>
              <a:t>^</a:t>
            </a:r>
            <a:r>
              <a:rPr lang="en-US" sz="1200" dirty="0" smtClean="0"/>
              <a:t> </a:t>
            </a:r>
            <a:r>
              <a:rPr lang="en-US" sz="1200" dirty="0" smtClean="0">
                <a:hlinkClick r:id="rId87" action="ppaction://hlinkfile" tooltip="Robert Briffault"/>
              </a:rPr>
              <a:t>Robert </a:t>
            </a:r>
            <a:r>
              <a:rPr lang="en-US" sz="1200" dirty="0" err="1" smtClean="0">
                <a:hlinkClick r:id="rId87" action="ppaction://hlinkfile" tooltip="Robert Briffault"/>
              </a:rPr>
              <a:t>Briffault</a:t>
            </a:r>
            <a:r>
              <a:rPr lang="en-US" sz="1200" dirty="0" smtClean="0"/>
              <a:t> (1928). </a:t>
            </a:r>
            <a:r>
              <a:rPr lang="en-US" sz="1200" i="1" dirty="0" smtClean="0"/>
              <a:t>The Making of Humanity</a:t>
            </a:r>
            <a:r>
              <a:rPr lang="en-US" sz="1200" dirty="0" smtClean="0"/>
              <a:t>, p. 191. G. Allen &amp; </a:t>
            </a:r>
            <a:r>
              <a:rPr lang="en-US" sz="1200" dirty="0" err="1" smtClean="0"/>
              <a:t>Unwin</a:t>
            </a:r>
            <a:r>
              <a:rPr lang="en-US" sz="1200" dirty="0" smtClean="0"/>
              <a:t> Ltd.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dirty="0" smtClean="0">
                <a:hlinkClick r:id="rId88" action="ppaction://hlinkfile" tooltip="Will Durant"/>
              </a:rPr>
              <a:t>Will Durant</a:t>
            </a:r>
            <a:r>
              <a:rPr lang="en-US" sz="1200" dirty="0" smtClean="0"/>
              <a:t> (1980). </a:t>
            </a:r>
            <a:r>
              <a:rPr lang="en-US" sz="1200" i="1" dirty="0" smtClean="0"/>
              <a:t>The Age of Faith (</a:t>
            </a:r>
            <a:r>
              <a:rPr lang="en-US" sz="1200" i="1" dirty="0" smtClean="0">
                <a:hlinkClick r:id="rId89" action="ppaction://hlinkfile" tooltip="The Story of Civilization"/>
              </a:rPr>
              <a:t>The Story of Civilization</a:t>
            </a:r>
            <a:r>
              <a:rPr lang="en-US" sz="1200" i="1" dirty="0" smtClean="0"/>
              <a:t>, Volume 4)</a:t>
            </a:r>
            <a:r>
              <a:rPr lang="en-US" sz="1200" dirty="0" smtClean="0"/>
              <a:t>, pp. 162–186. Simon &amp; Schuster. </a:t>
            </a:r>
            <a:r>
              <a:rPr lang="en-US" sz="1200" dirty="0" smtClean="0">
                <a:hlinkClick r:id="rId90" action="ppaction://hlinkfile"/>
              </a:rPr>
              <a:t>ISBN 0671012002</a:t>
            </a:r>
            <a:r>
              <a:rPr lang="en-US" sz="1200" dirty="0" smtClean="0"/>
              <a:t>. </a:t>
            </a:r>
          </a:p>
          <a:p>
            <a:pPr algn="l"/>
            <a:r>
              <a:rPr lang="en-US" sz="1200" b="1" dirty="0" smtClean="0">
                <a:hlinkClick r:id="" action="ppaction://hlinkfile"/>
              </a:rPr>
              <a:t>^</a:t>
            </a:r>
            <a:r>
              <a:rPr lang="en-US" sz="1200" dirty="0" smtClean="0"/>
              <a:t> </a:t>
            </a:r>
            <a:r>
              <a:rPr lang="en-US" sz="1200" dirty="0" smtClean="0">
                <a:hlinkClick r:id="rId91" action="ppaction://hlinkfile" tooltip="Fielding H. Garrison"/>
              </a:rPr>
              <a:t>Fielding H. Garrison</a:t>
            </a:r>
            <a:r>
              <a:rPr lang="en-US" sz="1200" dirty="0" smtClean="0"/>
              <a:t>, </a:t>
            </a:r>
            <a:r>
              <a:rPr lang="en-US" sz="1200" i="1" dirty="0" smtClean="0"/>
              <a:t>An Introduction to the History of Medicine: with Medical Chronology, Suggestions for Study and </a:t>
            </a:r>
            <a:r>
              <a:rPr lang="en-US" sz="1200" i="1" dirty="0" err="1" smtClean="0"/>
              <a:t>Biblographic</a:t>
            </a:r>
            <a:r>
              <a:rPr lang="en-US" sz="1200" i="1" dirty="0" smtClean="0"/>
              <a:t> Data</a:t>
            </a:r>
            <a:r>
              <a:rPr lang="en-US" sz="1200" dirty="0" smtClean="0"/>
              <a:t>, p. 86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b="1" i="1" baseline="30000" dirty="0" smtClean="0">
                <a:hlinkClick r:id="" action="ppaction://hlinkfile"/>
              </a:rPr>
              <a:t>c</a:t>
            </a:r>
            <a:r>
              <a:rPr lang="en-US" sz="1200" dirty="0" smtClean="0"/>
              <a:t> Dr. </a:t>
            </a:r>
            <a:r>
              <a:rPr lang="en-US" sz="1200" dirty="0" err="1" smtClean="0"/>
              <a:t>Kasem</a:t>
            </a:r>
            <a:r>
              <a:rPr lang="en-US" sz="1200" dirty="0" smtClean="0"/>
              <a:t> </a:t>
            </a:r>
            <a:r>
              <a:rPr lang="en-US" sz="1200" dirty="0" err="1" smtClean="0"/>
              <a:t>Ajram</a:t>
            </a:r>
            <a:r>
              <a:rPr lang="en-US" sz="1200" dirty="0" smtClean="0"/>
              <a:t> (1992). </a:t>
            </a:r>
            <a:r>
              <a:rPr lang="en-US" sz="1200" i="1" dirty="0" smtClean="0"/>
              <a:t>Miracle of Islamic Science</a:t>
            </a:r>
            <a:r>
              <a:rPr lang="en-US" sz="1200" dirty="0" smtClean="0"/>
              <a:t>, Appendix B. Knowledge House Publishers. </a:t>
            </a:r>
            <a:r>
              <a:rPr lang="en-US" sz="1200" dirty="0" smtClean="0">
                <a:hlinkClick r:id="rId92" action="ppaction://hlinkfile"/>
              </a:rPr>
              <a:t>ISBN 0911119434</a:t>
            </a:r>
            <a:r>
              <a:rPr lang="en-US" sz="1200" dirty="0" smtClean="0"/>
              <a:t>. </a:t>
            </a:r>
          </a:p>
          <a:p>
            <a:pPr algn="l"/>
            <a:r>
              <a:rPr lang="en-US" sz="1200" b="1" dirty="0" smtClean="0">
                <a:hlinkClick r:id="" action="ppaction://hlinkfile"/>
              </a:rPr>
              <a:t>^</a:t>
            </a:r>
            <a:r>
              <a:rPr lang="en-US" sz="1200" dirty="0" smtClean="0"/>
              <a:t> </a:t>
            </a:r>
            <a:r>
              <a:rPr lang="en-US" sz="1200" dirty="0" smtClean="0">
                <a:hlinkClick r:id="rId93" action="ppaction://hlinkfile" tooltip="Muhammad Iqbal"/>
              </a:rPr>
              <a:t>Muhammad </a:t>
            </a:r>
            <a:r>
              <a:rPr lang="en-US" sz="1200" dirty="0" err="1" smtClean="0">
                <a:hlinkClick r:id="rId93" action="ppaction://hlinkfile" tooltip="Muhammad Iqbal"/>
              </a:rPr>
              <a:t>Iqbal</a:t>
            </a:r>
            <a:r>
              <a:rPr lang="en-US" sz="1200" dirty="0" smtClean="0"/>
              <a:t> (1934, 1999). </a:t>
            </a:r>
            <a:r>
              <a:rPr lang="en-US" sz="1200" i="1" dirty="0" smtClean="0">
                <a:hlinkClick r:id="rId94" action="ppaction://hlinkfile" tooltip="The Reconstruction of Religious Thought in Islam"/>
              </a:rPr>
              <a:t>The Reconstruction of Religious Thought in Islam</a:t>
            </a:r>
            <a:r>
              <a:rPr lang="en-US" sz="1200" dirty="0" smtClean="0"/>
              <a:t>. </a:t>
            </a:r>
            <a:r>
              <a:rPr lang="en-US" sz="1200" dirty="0" err="1" smtClean="0"/>
              <a:t>Kazi</a:t>
            </a:r>
            <a:r>
              <a:rPr lang="en-US" sz="1200" dirty="0" smtClean="0"/>
              <a:t> Publications. </a:t>
            </a:r>
            <a:r>
              <a:rPr lang="en-US" sz="1200" dirty="0" smtClean="0">
                <a:hlinkClick r:id="rId95" action="ppaction://hlinkfile"/>
              </a:rPr>
              <a:t>ISBN 0686184823</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dirty="0" err="1" smtClean="0"/>
              <a:t>Gorini</a:t>
            </a:r>
            <a:r>
              <a:rPr lang="en-US" sz="1200" dirty="0" smtClean="0"/>
              <a:t>, Rosanna (October 2003), </a:t>
            </a:r>
            <a:r>
              <a:rPr lang="en-US" sz="1200" dirty="0" smtClean="0">
                <a:hlinkClick r:id="rId96"/>
              </a:rPr>
              <a:t>"Al-</a:t>
            </a:r>
            <a:r>
              <a:rPr lang="en-US" sz="1200" dirty="0" err="1" smtClean="0">
                <a:hlinkClick r:id="rId96"/>
              </a:rPr>
              <a:t>Haytham</a:t>
            </a:r>
            <a:r>
              <a:rPr lang="en-US" sz="1200" dirty="0" smtClean="0">
                <a:hlinkClick r:id="rId96"/>
              </a:rPr>
              <a:t> the man of experience. First steps in the science of vision"</a:t>
            </a:r>
            <a:r>
              <a:rPr lang="en-US" sz="1200" dirty="0" smtClean="0"/>
              <a:t> (</a:t>
            </a:r>
            <a:r>
              <a:rPr lang="en-US" sz="1200" dirty="0" err="1" smtClean="0"/>
              <a:t>pdf</a:t>
            </a:r>
            <a:r>
              <a:rPr lang="en-US" sz="1200" dirty="0" smtClean="0"/>
              <a:t>), </a:t>
            </a:r>
            <a:r>
              <a:rPr lang="en-US" sz="1200" i="1" dirty="0" smtClean="0"/>
              <a:t>Journal of the International Society for the History of Islamic Medicine</a:t>
            </a:r>
            <a:r>
              <a:rPr lang="en-US" sz="1200" dirty="0" smtClean="0"/>
              <a:t> </a:t>
            </a:r>
            <a:r>
              <a:rPr lang="en-US" sz="1200" b="1" dirty="0" smtClean="0"/>
              <a:t>2</a:t>
            </a:r>
            <a:r>
              <a:rPr lang="en-US" sz="1200" dirty="0" smtClean="0"/>
              <a:t> (4): 53–55 [55], </a:t>
            </a:r>
            <a:r>
              <a:rPr lang="en-US" sz="1200" dirty="0" smtClean="0">
                <a:hlinkClick r:id="rId96"/>
              </a:rPr>
              <a:t>http://www.ishim.net/ishimj/4/10.pdf</a:t>
            </a:r>
            <a:r>
              <a:rPr lang="en-US" sz="1200" dirty="0" smtClean="0"/>
              <a:t>, retrieved 2008-09-25  </a:t>
            </a:r>
          </a:p>
          <a:p>
            <a:pPr algn="l"/>
            <a:r>
              <a:rPr lang="en-US" sz="1200" b="1" dirty="0" smtClean="0">
                <a:hlinkClick r:id="" action="ppaction://hlinkfile"/>
              </a:rPr>
              <a:t>^</a:t>
            </a:r>
            <a:r>
              <a:rPr lang="en-US" sz="1200" dirty="0" smtClean="0"/>
              <a:t> </a:t>
            </a:r>
            <a:r>
              <a:rPr lang="en-US" sz="1200" dirty="0" err="1" smtClean="0">
                <a:hlinkClick r:id="rId97" action="ppaction://hlinkfile" tooltip="Abdus Salam"/>
              </a:rPr>
              <a:t>Abdus</a:t>
            </a:r>
            <a:r>
              <a:rPr lang="en-US" sz="1200" dirty="0" smtClean="0">
                <a:hlinkClick r:id="rId97" action="ppaction://hlinkfile" tooltip="Abdus Salam"/>
              </a:rPr>
              <a:t> Salam</a:t>
            </a:r>
            <a:r>
              <a:rPr lang="en-US" sz="1200" dirty="0" smtClean="0"/>
              <a:t>, H. R. </a:t>
            </a:r>
            <a:r>
              <a:rPr lang="en-US" sz="1200" dirty="0" err="1" smtClean="0"/>
              <a:t>Dalafi</a:t>
            </a:r>
            <a:r>
              <a:rPr lang="en-US" sz="1200" dirty="0" smtClean="0"/>
              <a:t>, Mohamed Hassan (1994). </a:t>
            </a:r>
            <a:r>
              <a:rPr lang="en-US" sz="1200" i="1" dirty="0" smtClean="0"/>
              <a:t>Renaissance of Sciences in Islamic Countries</a:t>
            </a:r>
            <a:r>
              <a:rPr lang="en-US" sz="1200" dirty="0" smtClean="0"/>
              <a:t>, p. 162. </a:t>
            </a:r>
            <a:r>
              <a:rPr lang="en-US" sz="1200" dirty="0" smtClean="0">
                <a:hlinkClick r:id="rId98" action="ppaction://hlinkfile" tooltip="World Scientific"/>
              </a:rPr>
              <a:t>World Scientific</a:t>
            </a:r>
            <a:r>
              <a:rPr lang="en-US" sz="1200" dirty="0" smtClean="0"/>
              <a:t>, </a:t>
            </a:r>
            <a:r>
              <a:rPr lang="en-US" sz="1200" dirty="0" smtClean="0">
                <a:hlinkClick r:id="rId99" action="ppaction://hlinkfile"/>
              </a:rPr>
              <a:t>ISBN 9971507137</a:t>
            </a:r>
            <a:r>
              <a:rPr lang="en-US" sz="1200" dirty="0" smtClean="0"/>
              <a:t>. </a:t>
            </a:r>
          </a:p>
          <a:p>
            <a:pPr algn="l"/>
            <a:r>
              <a:rPr lang="en-US" sz="1200" b="1" dirty="0" smtClean="0">
                <a:hlinkClick r:id="" action="ppaction://hlinkfile"/>
              </a:rPr>
              <a:t>^</a:t>
            </a:r>
            <a:r>
              <a:rPr lang="en-US" sz="1200" dirty="0" smtClean="0"/>
              <a:t> </a:t>
            </a:r>
            <a:r>
              <a:rPr lang="en-US" sz="1200" dirty="0" err="1" smtClean="0"/>
              <a:t>Abid</a:t>
            </a:r>
            <a:r>
              <a:rPr lang="en-US" sz="1200" dirty="0" smtClean="0"/>
              <a:t> </a:t>
            </a:r>
            <a:r>
              <a:rPr lang="en-US" sz="1200" dirty="0" err="1" smtClean="0"/>
              <a:t>Ullah</a:t>
            </a:r>
            <a:r>
              <a:rPr lang="en-US" sz="1200" dirty="0" smtClean="0"/>
              <a:t> Jan (2006), </a:t>
            </a:r>
            <a:r>
              <a:rPr lang="en-US" sz="1200" i="1" dirty="0" smtClean="0"/>
              <a:t>After Fascism: Muslims and the struggle for self-determination</a:t>
            </a:r>
            <a:r>
              <a:rPr lang="en-US" sz="1200" dirty="0" smtClean="0"/>
              <a:t>, "Islam, the West, and the Question of Dominance", Pragmatic </a:t>
            </a:r>
            <a:r>
              <a:rPr lang="en-US" sz="1200" dirty="0" err="1" smtClean="0"/>
              <a:t>Publishings</a:t>
            </a:r>
            <a:r>
              <a:rPr lang="en-US" sz="1200" dirty="0" smtClean="0"/>
              <a:t>, </a:t>
            </a:r>
            <a:r>
              <a:rPr lang="en-US" sz="1200" dirty="0" smtClean="0">
                <a:hlinkClick r:id="rId100" action="ppaction://hlinkfile"/>
              </a:rPr>
              <a:t>ISBN 978-0-9733687-5-8</a:t>
            </a:r>
            <a:r>
              <a:rPr lang="en-US" sz="1200" dirty="0" smtClean="0"/>
              <a:t>. </a:t>
            </a:r>
          </a:p>
          <a:p>
            <a:pPr algn="l"/>
            <a:r>
              <a:rPr lang="en-US" sz="1200" b="1" dirty="0" smtClean="0">
                <a:hlinkClick r:id="" action="ppaction://hlinkfile"/>
              </a:rPr>
              <a:t>^</a:t>
            </a:r>
            <a:r>
              <a:rPr lang="en-US" sz="1200" dirty="0" smtClean="0"/>
              <a:t> </a:t>
            </a:r>
            <a:r>
              <a:rPr lang="en-US" sz="1200" dirty="0" err="1" smtClean="0"/>
              <a:t>Salah</a:t>
            </a:r>
            <a:r>
              <a:rPr lang="en-US" sz="1200" dirty="0" smtClean="0"/>
              <a:t> </a:t>
            </a:r>
            <a:r>
              <a:rPr lang="en-US" sz="1200" dirty="0" err="1" smtClean="0"/>
              <a:t>Zaimeche</a:t>
            </a:r>
            <a:r>
              <a:rPr lang="en-US" sz="1200" dirty="0" smtClean="0"/>
              <a:t> (2003), </a:t>
            </a:r>
            <a:r>
              <a:rPr lang="en-US" sz="1200" dirty="0" smtClean="0">
                <a:hlinkClick r:id="rId101"/>
              </a:rPr>
              <a:t>An Introduction to Muslim Science</a:t>
            </a:r>
            <a:r>
              <a:rPr lang="en-US" sz="1200" dirty="0" smtClean="0"/>
              <a:t>, FSTC. </a:t>
            </a:r>
          </a:p>
          <a:p>
            <a:pPr algn="l"/>
            <a:r>
              <a:rPr lang="en-US" sz="1200" b="1" dirty="0" smtClean="0">
                <a:hlinkClick r:id="" action="ppaction://hlinkfile"/>
              </a:rPr>
              <a:t>^</a:t>
            </a:r>
            <a:r>
              <a:rPr lang="en-US" sz="1200" dirty="0" smtClean="0"/>
              <a:t> </a:t>
            </a:r>
            <a:r>
              <a:rPr lang="en-US" sz="1200" dirty="0" smtClean="0">
                <a:hlinkClick r:id="rId6" action="ppaction://hlinkfile" tooltip="Ahmad Y Hassan"/>
              </a:rPr>
              <a:t>Ahmad Y Hassan</a:t>
            </a:r>
            <a:r>
              <a:rPr lang="en-US" sz="1200" dirty="0" smtClean="0"/>
              <a:t> and </a:t>
            </a:r>
            <a:r>
              <a:rPr lang="en-US" sz="1200" dirty="0" smtClean="0">
                <a:hlinkClick r:id="rId102" action="ppaction://hlinkfile" tooltip="Donald Routledge Hill"/>
              </a:rPr>
              <a:t>Donald </a:t>
            </a:r>
            <a:r>
              <a:rPr lang="en-US" sz="1200" dirty="0" err="1" smtClean="0">
                <a:hlinkClick r:id="rId102" action="ppaction://hlinkfile" tooltip="Donald Routledge Hill"/>
              </a:rPr>
              <a:t>Routledge</a:t>
            </a:r>
            <a:r>
              <a:rPr lang="en-US" sz="1200" dirty="0" smtClean="0">
                <a:hlinkClick r:id="rId102" action="ppaction://hlinkfile" tooltip="Donald Routledge Hill"/>
              </a:rPr>
              <a:t> Hill</a:t>
            </a:r>
            <a:r>
              <a:rPr lang="en-US" sz="1200" dirty="0" smtClean="0"/>
              <a:t> (1986), </a:t>
            </a:r>
            <a:r>
              <a:rPr lang="en-US" sz="1200" i="1" dirty="0" smtClean="0"/>
              <a:t>Islamic Technology: An Illustrated History</a:t>
            </a:r>
            <a:r>
              <a:rPr lang="en-US" sz="1200" dirty="0" smtClean="0"/>
              <a:t>, p. 282, </a:t>
            </a:r>
            <a:r>
              <a:rPr lang="en-US" sz="1200" dirty="0" smtClean="0">
                <a:hlinkClick r:id="rId50" action="ppaction://hlinkfile" tooltip="Cambridge University Press"/>
              </a:rPr>
              <a:t>Cambridge University Press</a:t>
            </a:r>
            <a:r>
              <a:rPr lang="en-US" sz="1200" dirty="0" smtClean="0"/>
              <a:t>. </a:t>
            </a:r>
          </a:p>
          <a:p>
            <a:pPr algn="l"/>
            <a:r>
              <a:rPr lang="en-US" sz="1200" b="1" dirty="0" smtClean="0">
                <a:hlinkClick r:id="" action="ppaction://hlinkfile"/>
              </a:rPr>
              <a:t>^</a:t>
            </a:r>
            <a:r>
              <a:rPr lang="en-US" sz="1200" dirty="0" smtClean="0"/>
              <a:t> Thomas Kuhn, </a:t>
            </a:r>
            <a:r>
              <a:rPr lang="en-US" sz="1200" i="1" dirty="0" smtClean="0"/>
              <a:t>The Copernican Revolution</a:t>
            </a:r>
            <a:r>
              <a:rPr lang="en-US" sz="1200" dirty="0" smtClean="0"/>
              <a:t>, (Cambridge: Harvard Univ. Pr., 1957), p. 142. </a:t>
            </a:r>
          </a:p>
          <a:p>
            <a:pPr algn="l"/>
            <a:r>
              <a:rPr lang="en-US" sz="1200" b="1" dirty="0" smtClean="0">
                <a:hlinkClick r:id="" action="ppaction://hlinkfile"/>
              </a:rPr>
              <a:t>^</a:t>
            </a:r>
            <a:r>
              <a:rPr lang="en-US" sz="1200" dirty="0" smtClean="0"/>
              <a:t> Herbert Butterfield, The Origins of Modern Science, 1300–1800. </a:t>
            </a:r>
          </a:p>
          <a:p>
            <a:pPr algn="l"/>
            <a:r>
              <a:rPr lang="en-US" sz="1200" b="1" dirty="0" smtClean="0">
                <a:hlinkClick r:id="" action="ppaction://hlinkfile"/>
              </a:rPr>
              <a:t>^</a:t>
            </a:r>
            <a:r>
              <a:rPr lang="en-US" sz="1200" dirty="0" smtClean="0"/>
              <a:t> R. </a:t>
            </a:r>
            <a:r>
              <a:rPr lang="en-US" sz="1200" dirty="0" err="1" smtClean="0"/>
              <a:t>Hooykaas</a:t>
            </a:r>
            <a:r>
              <a:rPr lang="en-US" sz="1200" dirty="0" smtClean="0"/>
              <a:t>, “The Rise of Modern Science: When and Why?”, The British Journal for the History of Science, Vol. 20, No. 4. (Oct., 1987), pp. 453–473 </a:t>
            </a:r>
          </a:p>
          <a:p>
            <a:pPr algn="l"/>
            <a:r>
              <a:rPr lang="en-US" sz="1200" b="1" dirty="0" smtClean="0">
                <a:hlinkClick r:id="" action="ppaction://hlinkfile"/>
              </a:rPr>
              <a:t>^</a:t>
            </a:r>
            <a:r>
              <a:rPr lang="en-US" sz="1200" dirty="0" smtClean="0"/>
              <a:t> </a:t>
            </a:r>
            <a:r>
              <a:rPr lang="en-US" sz="1200" dirty="0" smtClean="0">
                <a:hlinkClick r:id="rId103" action="ppaction://hlinkfile" tooltip="Edward Grant"/>
              </a:rPr>
              <a:t>Edward Grant</a:t>
            </a:r>
            <a:r>
              <a:rPr lang="en-US" sz="1200" dirty="0" smtClean="0"/>
              <a:t> (1996), </a:t>
            </a:r>
            <a:r>
              <a:rPr lang="en-US" sz="1200" i="1" dirty="0" smtClean="0"/>
              <a:t>The Foundations of Modern Science in the Middle Ages: Their Religious, Institutional, and Intellectual Contexts</a:t>
            </a:r>
            <a:r>
              <a:rPr lang="en-US" sz="1200" dirty="0" smtClean="0"/>
              <a:t>, Cambridge: </a:t>
            </a:r>
            <a:r>
              <a:rPr lang="en-US" sz="1200" dirty="0" smtClean="0">
                <a:hlinkClick r:id="rId50" action="ppaction://hlinkfile" tooltip="Cambridge University Press"/>
              </a:rPr>
              <a:t>Cambridge University Press</a:t>
            </a:r>
            <a:r>
              <a:rPr lang="en-US" sz="1200" dirty="0" smtClean="0"/>
              <a:t> </a:t>
            </a:r>
          </a:p>
          <a:p>
            <a:pPr algn="l"/>
            <a:r>
              <a:rPr lang="en-US" sz="1200" b="1" dirty="0" smtClean="0">
                <a:hlinkClick r:id="" action="ppaction://hlinkfile"/>
              </a:rPr>
              <a:t>^</a:t>
            </a:r>
            <a:r>
              <a:rPr lang="en-US" sz="1200" dirty="0" smtClean="0"/>
              <a:t> David Agar (2001). </a:t>
            </a:r>
            <a:r>
              <a:rPr lang="en-US" sz="1200" dirty="0" smtClean="0">
                <a:hlinkClick r:id="rId104"/>
              </a:rPr>
              <a:t>Arabic Studies in Physics and Astronomy During 800 – 1400 AD</a:t>
            </a:r>
            <a:r>
              <a:rPr lang="en-US" sz="1200" dirty="0" smtClean="0"/>
              <a:t>. </a:t>
            </a:r>
            <a:r>
              <a:rPr lang="en-US" sz="1200" dirty="0" smtClean="0">
                <a:hlinkClick r:id="rId105" action="ppaction://hlinkfile" tooltip="University of Jyväskylä"/>
              </a:rPr>
              <a:t>University of </a:t>
            </a:r>
            <a:r>
              <a:rPr lang="en-US" sz="1200" dirty="0" err="1" smtClean="0">
                <a:hlinkClick r:id="rId105" action="ppaction://hlinkfile" tooltip="University of Jyväskylä"/>
              </a:rPr>
              <a:t>Jyväskylä</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06" action="ppaction://hlinkfile" tooltip="David C. Lindberg"/>
              </a:rPr>
              <a:t>David C. Lindberg</a:t>
            </a:r>
            <a:r>
              <a:rPr lang="en-US" sz="1200" dirty="0" smtClean="0"/>
              <a:t> (1968). "The Theory of Pinhole Images from Antiquity to the Thirteenth Century", </a:t>
            </a:r>
            <a:r>
              <a:rPr lang="en-US" sz="1200" i="1" dirty="0" smtClean="0"/>
              <a:t>Archive for History of the Exact Sciences</a:t>
            </a:r>
            <a:r>
              <a:rPr lang="en-US" sz="1200" dirty="0" smtClean="0"/>
              <a:t> </a:t>
            </a:r>
            <a:r>
              <a:rPr lang="en-US" sz="1200" b="1" dirty="0" smtClean="0"/>
              <a:t>5</a:t>
            </a:r>
            <a:r>
              <a:rPr lang="en-US" sz="1200" dirty="0" smtClean="0"/>
              <a:t>, pp. 154–176. </a:t>
            </a:r>
          </a:p>
          <a:p>
            <a:pPr algn="l"/>
            <a:r>
              <a:rPr lang="en-US" sz="1200" b="1" dirty="0" smtClean="0">
                <a:hlinkClick r:id="" action="ppaction://hlinkfile"/>
              </a:rPr>
              <a:t>^</a:t>
            </a:r>
            <a:r>
              <a:rPr lang="en-US" sz="1200" dirty="0" smtClean="0"/>
              <a:t> R. S. Elliott (1966). </a:t>
            </a:r>
            <a:r>
              <a:rPr lang="en-US" sz="1200" i="1" dirty="0" err="1" smtClean="0"/>
              <a:t>Electromagnetics</a:t>
            </a:r>
            <a:r>
              <a:rPr lang="en-US" sz="1200" dirty="0" smtClean="0"/>
              <a:t>, Chapter 1. </a:t>
            </a:r>
            <a:r>
              <a:rPr lang="en-US" sz="1200" dirty="0" smtClean="0">
                <a:hlinkClick r:id="rId107" action="ppaction://hlinkfile" tooltip="McGraw-Hill"/>
              </a:rPr>
              <a:t>McGraw-Hill</a:t>
            </a:r>
            <a:r>
              <a:rPr lang="en-US" sz="1200" dirty="0" smtClean="0"/>
              <a:t>. </a:t>
            </a:r>
          </a:p>
          <a:p>
            <a:pPr algn="l"/>
            <a:r>
              <a:rPr lang="en-US" sz="1200" b="1" dirty="0" smtClean="0">
                <a:hlinkClick r:id="" action="ppaction://hlinkfile"/>
              </a:rPr>
              <a:t>^</a:t>
            </a:r>
            <a:r>
              <a:rPr lang="en-US" sz="1200" dirty="0" smtClean="0"/>
              <a:t> Bradley Steffens (2006). </a:t>
            </a:r>
            <a:r>
              <a:rPr lang="en-US" sz="1200" i="1" dirty="0" err="1" smtClean="0"/>
              <a:t>Ibn</a:t>
            </a:r>
            <a:r>
              <a:rPr lang="en-US" sz="1200" i="1" dirty="0" smtClean="0"/>
              <a:t> al-</a:t>
            </a:r>
            <a:r>
              <a:rPr lang="en-US" sz="1200" i="1" dirty="0" err="1" smtClean="0"/>
              <a:t>Haytham</a:t>
            </a:r>
            <a:r>
              <a:rPr lang="en-US" sz="1200" i="1" dirty="0" smtClean="0"/>
              <a:t>: First Scientist</a:t>
            </a:r>
            <a:r>
              <a:rPr lang="en-US" sz="1200" dirty="0" smtClean="0"/>
              <a:t>, Morgan Reynolds Publishing, </a:t>
            </a:r>
            <a:r>
              <a:rPr lang="en-US" sz="1200" dirty="0" smtClean="0">
                <a:hlinkClick r:id="rId108" action="ppaction://hlinkfile"/>
              </a:rPr>
              <a:t>ISBN 1599350246</a:t>
            </a:r>
            <a:r>
              <a:rPr lang="en-US" sz="1200" dirty="0" smtClean="0"/>
              <a:t>. </a:t>
            </a:r>
          </a:p>
          <a:p>
            <a:pPr algn="l"/>
            <a:r>
              <a:rPr lang="en-US" sz="1200" b="1" dirty="0" smtClean="0">
                <a:hlinkClick r:id="" action="ppaction://hlinkfile"/>
              </a:rPr>
              <a:t>^</a:t>
            </a:r>
            <a:r>
              <a:rPr lang="en-US" sz="1200" dirty="0" smtClean="0"/>
              <a:t> Bradley Steffens (2006). </a:t>
            </a:r>
            <a:r>
              <a:rPr lang="en-US" sz="1200" i="1" dirty="0" err="1" smtClean="0"/>
              <a:t>Ibn</a:t>
            </a:r>
            <a:r>
              <a:rPr lang="en-US" sz="1200" i="1" dirty="0" smtClean="0"/>
              <a:t> al-</a:t>
            </a:r>
            <a:r>
              <a:rPr lang="en-US" sz="1200" i="1" dirty="0" err="1" smtClean="0"/>
              <a:t>Haytham</a:t>
            </a:r>
            <a:r>
              <a:rPr lang="en-US" sz="1200" i="1" dirty="0" smtClean="0"/>
              <a:t>: First Scientist</a:t>
            </a:r>
            <a:r>
              <a:rPr lang="en-US" sz="1200" dirty="0" smtClean="0"/>
              <a:t>, Chapter 5. Morgan Reynolds Publishing. </a:t>
            </a:r>
            <a:r>
              <a:rPr lang="en-US" sz="1200" dirty="0" smtClean="0">
                <a:hlinkClick r:id="rId108" action="ppaction://hlinkfile"/>
              </a:rPr>
              <a:t>ISBN 1599350246</a:t>
            </a:r>
            <a:r>
              <a:rPr lang="en-US" sz="1200" dirty="0" smtClean="0"/>
              <a:t>. </a:t>
            </a:r>
          </a:p>
          <a:p>
            <a:pPr algn="l"/>
            <a:r>
              <a:rPr lang="en-US" sz="1200" b="1" dirty="0" smtClean="0">
                <a:hlinkClick r:id="" action="ppaction://hlinkfile"/>
              </a:rPr>
              <a:t>^</a:t>
            </a:r>
            <a:r>
              <a:rPr lang="en-US" sz="1200" dirty="0" smtClean="0"/>
              <a:t> </a:t>
            </a:r>
            <a:r>
              <a:rPr lang="en-US" sz="1200" dirty="0" err="1" smtClean="0"/>
              <a:t>Reynor</a:t>
            </a:r>
            <a:r>
              <a:rPr lang="en-US" sz="1200" dirty="0" smtClean="0"/>
              <a:t> </a:t>
            </a:r>
            <a:r>
              <a:rPr lang="en-US" sz="1200" dirty="0" err="1" smtClean="0"/>
              <a:t>Mausfeld</a:t>
            </a:r>
            <a:r>
              <a:rPr lang="en-US" sz="1200" dirty="0" smtClean="0"/>
              <a:t>, "From Number Mysticism to the </a:t>
            </a:r>
            <a:r>
              <a:rPr lang="en-US" sz="1200" dirty="0" err="1" smtClean="0"/>
              <a:t>MauBformel</a:t>
            </a:r>
            <a:r>
              <a:rPr lang="en-US" sz="1200" dirty="0" smtClean="0"/>
              <a:t>: Fechner's </a:t>
            </a:r>
            <a:r>
              <a:rPr lang="en-US" sz="1200" dirty="0" err="1" smtClean="0"/>
              <a:t>Pyschophysics</a:t>
            </a:r>
            <a:r>
              <a:rPr lang="en-US" sz="1200" dirty="0" smtClean="0"/>
              <a:t> in the Tradition of </a:t>
            </a:r>
            <a:r>
              <a:rPr lang="en-US" sz="1200" i="1" dirty="0" err="1" smtClean="0"/>
              <a:t>Mathesis</a:t>
            </a:r>
            <a:r>
              <a:rPr lang="en-US" sz="1200" i="1" dirty="0" smtClean="0"/>
              <a:t> </a:t>
            </a:r>
            <a:r>
              <a:rPr lang="en-US" sz="1200" i="1" dirty="0" err="1" smtClean="0"/>
              <a:t>Universalis</a:t>
            </a:r>
            <a:r>
              <a:rPr lang="en-US" sz="1200" dirty="0" smtClean="0"/>
              <a:t>", Keynote Address International Symposium in </a:t>
            </a:r>
            <a:r>
              <a:rPr lang="en-US" sz="1200" dirty="0" err="1" smtClean="0"/>
              <a:t>Honour</a:t>
            </a:r>
            <a:r>
              <a:rPr lang="en-US" sz="1200" dirty="0" smtClean="0"/>
              <a:t> to </a:t>
            </a:r>
            <a:r>
              <a:rPr lang="en-US" sz="1200" dirty="0" err="1" smtClean="0"/>
              <a:t>G.Th</a:t>
            </a:r>
            <a:r>
              <a:rPr lang="en-US" sz="1200" dirty="0" smtClean="0"/>
              <a:t>. Fechner, </a:t>
            </a:r>
            <a:r>
              <a:rPr lang="en-US" sz="1200" i="1" dirty="0" smtClean="0"/>
              <a:t>International Society for </a:t>
            </a:r>
            <a:r>
              <a:rPr lang="en-US" sz="1200" i="1" dirty="0" err="1" smtClean="0"/>
              <a:t>Pyshophysics</a:t>
            </a:r>
            <a:r>
              <a:rPr lang="en-US" sz="1200" dirty="0" smtClean="0"/>
              <a:t> 19–23, October 2000, University of Leipzig.</a:t>
            </a:r>
            <a:r>
              <a:rPr lang="en-US" sz="1200" dirty="0" smtClean="0">
                <a:hlinkClick r:id="rId109"/>
              </a:rPr>
              <a:t>[1]</a:t>
            </a:r>
            <a:r>
              <a:rPr lang="en-US" sz="1200" dirty="0" smtClean="0"/>
              <a:t> </a:t>
            </a:r>
          </a:p>
          <a:p>
            <a:pPr algn="l"/>
            <a:r>
              <a:rPr lang="en-US" sz="1200" b="1" dirty="0" smtClean="0">
                <a:hlinkClick r:id="" action="ppaction://hlinkfile"/>
              </a:rPr>
              <a:t>^</a:t>
            </a:r>
            <a:r>
              <a:rPr lang="en-US" sz="1200" dirty="0" smtClean="0"/>
              <a:t> Omar </a:t>
            </a:r>
            <a:r>
              <a:rPr lang="en-US" sz="1200" dirty="0" err="1" smtClean="0"/>
              <a:t>Khaleefa</a:t>
            </a:r>
            <a:r>
              <a:rPr lang="en-US" sz="1200" dirty="0" smtClean="0"/>
              <a:t> (Summer 1999). "Who Is the Founder of Psychophysics and Experimental Psychology?", </a:t>
            </a:r>
            <a:r>
              <a:rPr lang="en-US" sz="1200" i="1" dirty="0" smtClean="0"/>
              <a:t>American Journal of Islamic Social Sciences</a:t>
            </a:r>
            <a:r>
              <a:rPr lang="en-US" sz="1200" dirty="0" smtClean="0"/>
              <a:t> </a:t>
            </a:r>
            <a:r>
              <a:rPr lang="en-US" sz="1200" b="1" dirty="0" smtClean="0"/>
              <a:t>16</a:t>
            </a:r>
            <a:r>
              <a:rPr lang="en-US" sz="1200" dirty="0" smtClean="0"/>
              <a:t> (2). </a:t>
            </a:r>
          </a:p>
          <a:p>
            <a:pPr algn="l"/>
            <a:r>
              <a:rPr lang="en-US" sz="1200" b="1" dirty="0" smtClean="0">
                <a:hlinkClick r:id="" action="ppaction://hlinkfile"/>
              </a:rPr>
              <a:t>^</a:t>
            </a:r>
            <a:r>
              <a:rPr lang="en-US" sz="1200" dirty="0" smtClean="0"/>
              <a:t> Dale J. </a:t>
            </a:r>
            <a:r>
              <a:rPr lang="en-US" sz="1200" dirty="0" err="1" smtClean="0"/>
              <a:t>Benos</a:t>
            </a:r>
            <a:r>
              <a:rPr lang="en-US" sz="1200" dirty="0" smtClean="0"/>
              <a:t> et al., 145"&gt;Dale J. </a:t>
            </a:r>
            <a:r>
              <a:rPr lang="en-US" sz="1200" dirty="0" err="1" smtClean="0"/>
              <a:t>Benos</a:t>
            </a:r>
            <a:r>
              <a:rPr lang="en-US" sz="1200" dirty="0" smtClean="0"/>
              <a:t> et al.: “The Ups and Downs of Peer Review”, Advances in Physiology Education, Vol. 31 (2007), pp. 145–152 (145): Scientific peer review has been defined as the evaluation of </a:t>
            </a:r>
            <a:r>
              <a:rPr lang="en-US" sz="1200" i="1" dirty="0" smtClean="0"/>
              <a:t>research findings</a:t>
            </a:r>
            <a:r>
              <a:rPr lang="en-US" sz="1200" dirty="0" smtClean="0"/>
              <a:t> for competence, significance, and originality by qualified experts. These peers act as sentinels on the road of scientific discovery and publication. </a:t>
            </a:r>
          </a:p>
          <a:p>
            <a:pPr algn="l"/>
            <a:r>
              <a:rPr lang="en-US" sz="1200" b="1" dirty="0" smtClean="0">
                <a:hlinkClick r:id="" action="ppaction://hlinkfile"/>
              </a:rPr>
              <a:t>^</a:t>
            </a:r>
            <a:r>
              <a:rPr lang="en-US" sz="1200" dirty="0" smtClean="0"/>
              <a:t> </a:t>
            </a:r>
            <a:r>
              <a:rPr lang="en-US" sz="1200" dirty="0" err="1" smtClean="0"/>
              <a:t>Nas</a:t>
            </a:r>
            <a:r>
              <a:rPr lang="en-US" sz="1200" dirty="0" smtClean="0"/>
              <a:t>, Peter J (1993), </a:t>
            </a:r>
            <a:r>
              <a:rPr lang="en-US" sz="1200" i="1" dirty="0" smtClean="0"/>
              <a:t>Urban Symbolism</a:t>
            </a:r>
            <a:r>
              <a:rPr lang="en-US" sz="1200" dirty="0" smtClean="0"/>
              <a:t>, Brill Academic Publishers, pp. 350, </a:t>
            </a:r>
            <a:r>
              <a:rPr lang="en-US" sz="1200" dirty="0" smtClean="0">
                <a:hlinkClick r:id="rId110" action="ppaction://hlinkfile"/>
              </a:rPr>
              <a:t>ISBN 9-0040-9855-0</a:t>
            </a:r>
            <a:r>
              <a:rPr lang="en-US" sz="1200" dirty="0" smtClean="0"/>
              <a:t>, </a:t>
            </a:r>
            <a:r>
              <a:rPr lang="en-US" sz="1200" dirty="0" smtClean="0">
                <a:hlinkClick r:id="rId111" action="ppaction://hlinkfile" tooltip="Online Computer Library Center"/>
              </a:rPr>
              <a:t>OCLC</a:t>
            </a:r>
            <a:r>
              <a:rPr lang="en-US" sz="1200" dirty="0" smtClean="0"/>
              <a:t> </a:t>
            </a:r>
            <a:r>
              <a:rPr lang="en-US" sz="1200" dirty="0" smtClean="0">
                <a:hlinkClick r:id="rId112"/>
              </a:rPr>
              <a:t>231455705 27813590</a:t>
            </a:r>
            <a:r>
              <a:rPr lang="en-US" sz="1200" dirty="0" smtClean="0"/>
              <a:t>  </a:t>
            </a:r>
          </a:p>
          <a:p>
            <a:pPr algn="l"/>
            <a:r>
              <a:rPr lang="en-US" sz="1200" b="1" dirty="0" smtClean="0">
                <a:hlinkClick r:id="" action="ppaction://hlinkfile"/>
              </a:rPr>
              <a:t>^</a:t>
            </a:r>
            <a:r>
              <a:rPr lang="en-US" sz="1200" dirty="0" smtClean="0"/>
              <a:t> Krebs, Robert E. (2004), </a:t>
            </a:r>
            <a:r>
              <a:rPr lang="en-US" sz="1200" i="1" dirty="0" smtClean="0"/>
              <a:t>Groundbreaking Scientific Experiments, Inventions, and Discoveries of the Middle Ages and the Renaissance</a:t>
            </a:r>
            <a:r>
              <a:rPr lang="en-US" sz="1200" dirty="0" smtClean="0"/>
              <a:t>, Greenwood Press, pp. 196, </a:t>
            </a:r>
            <a:r>
              <a:rPr lang="en-US" sz="1200" dirty="0" smtClean="0">
                <a:hlinkClick r:id="rId113" action="ppaction://hlinkfile"/>
              </a:rPr>
              <a:t>ISBN 0-3133-2433-6</a:t>
            </a:r>
            <a:r>
              <a:rPr lang="en-US" sz="1200" dirty="0" smtClean="0"/>
              <a:t>, </a:t>
            </a:r>
            <a:r>
              <a:rPr lang="en-US" sz="1200" dirty="0" smtClean="0">
                <a:hlinkClick r:id="rId111" action="ppaction://hlinkfile" tooltip="Online Computer Library Center"/>
              </a:rPr>
              <a:t>OCLC</a:t>
            </a:r>
            <a:r>
              <a:rPr lang="en-US" sz="1200" dirty="0" smtClean="0"/>
              <a:t> </a:t>
            </a:r>
            <a:r>
              <a:rPr lang="en-US" sz="1200" dirty="0" smtClean="0">
                <a:hlinkClick r:id="rId114"/>
              </a:rPr>
              <a:t>52726675 55587774 77758825</a:t>
            </a:r>
            <a:r>
              <a:rPr lang="en-US" sz="1200" dirty="0" smtClean="0"/>
              <a:t>  </a:t>
            </a:r>
          </a:p>
          <a:p>
            <a:pPr algn="l"/>
            <a:r>
              <a:rPr lang="en-US" sz="1200" b="1" dirty="0" smtClean="0">
                <a:hlinkClick r:id="" action="ppaction://hlinkfile"/>
              </a:rPr>
              <a:t>^</a:t>
            </a:r>
            <a:r>
              <a:rPr lang="en-US" sz="1200" dirty="0" smtClean="0"/>
              <a:t> </a:t>
            </a:r>
            <a:r>
              <a:rPr lang="en-US" sz="1200" dirty="0" smtClean="0">
                <a:hlinkClick r:id="rId8" action="ppaction://hlinkfile" tooltip="George Saliba"/>
              </a:rPr>
              <a:t>George </a:t>
            </a:r>
            <a:r>
              <a:rPr lang="en-US" sz="1200" dirty="0" err="1" smtClean="0">
                <a:hlinkClick r:id="rId8" action="ppaction://hlinkfile" tooltip="George Saliba"/>
              </a:rPr>
              <a:t>Saliba</a:t>
            </a:r>
            <a:r>
              <a:rPr lang="en-US" sz="1200" dirty="0" smtClean="0"/>
              <a:t> (1994). "Early Arabic Critique of Ptolemaic Cosmology: A Ninth-Century Text on the Motion of the Celestial Spheres", </a:t>
            </a:r>
            <a:r>
              <a:rPr lang="en-US" sz="1200" i="1" dirty="0" smtClean="0"/>
              <a:t>Journal for the History of Astronomy</a:t>
            </a:r>
            <a:r>
              <a:rPr lang="en-US" sz="1200" dirty="0" smtClean="0"/>
              <a:t> </a:t>
            </a:r>
            <a:r>
              <a:rPr lang="en-US" sz="1200" b="1" dirty="0" smtClean="0"/>
              <a:t>25</a:t>
            </a:r>
            <a:r>
              <a:rPr lang="en-US" sz="1200" dirty="0" smtClean="0"/>
              <a:t>, pp. 115–141 [116]. </a:t>
            </a:r>
          </a:p>
          <a:p>
            <a:pPr algn="l"/>
            <a:r>
              <a:rPr lang="en-US" sz="1200" b="1" dirty="0" smtClean="0">
                <a:hlinkClick r:id="" action="ppaction://hlinkfile"/>
              </a:rPr>
              <a:t>^</a:t>
            </a:r>
            <a:r>
              <a:rPr lang="en-US" sz="1200" dirty="0" smtClean="0"/>
              <a:t> S. Pines (September 1964). "The Semantic Distinction between the Terms Astronomy and Astrology according to al-</a:t>
            </a:r>
            <a:r>
              <a:rPr lang="en-US" sz="1200" dirty="0" err="1" smtClean="0"/>
              <a:t>Biruni</a:t>
            </a:r>
            <a:r>
              <a:rPr lang="en-US" sz="1200" dirty="0" smtClean="0"/>
              <a:t>", </a:t>
            </a:r>
            <a:r>
              <a:rPr lang="en-US" sz="1200" i="1" dirty="0" smtClean="0"/>
              <a:t>Isis</a:t>
            </a:r>
            <a:r>
              <a:rPr lang="en-US" sz="1200" dirty="0" smtClean="0"/>
              <a:t> </a:t>
            </a:r>
            <a:r>
              <a:rPr lang="en-US" sz="1200" b="1" dirty="0" smtClean="0"/>
              <a:t>55</a:t>
            </a:r>
            <a:r>
              <a:rPr lang="en-US" sz="1200" dirty="0" smtClean="0"/>
              <a:t> (3), pp. 343–349. </a:t>
            </a:r>
          </a:p>
          <a:p>
            <a:pPr algn="l"/>
            <a:r>
              <a:rPr lang="en-US" sz="1200" b="1" dirty="0" smtClean="0">
                <a:hlinkClick r:id="" action="ppaction://hlinkfile"/>
              </a:rPr>
              <a:t>^</a:t>
            </a:r>
            <a:r>
              <a:rPr lang="en-US" sz="1200" dirty="0" smtClean="0"/>
              <a:t> Toby Huff, </a:t>
            </a:r>
            <a:r>
              <a:rPr lang="en-US" sz="1200" i="1" dirty="0" smtClean="0"/>
              <a:t>The Rise of Early Modern Science</a:t>
            </a:r>
            <a:r>
              <a:rPr lang="en-US" sz="1200" dirty="0" smtClean="0"/>
              <a:t>, p. 326. </a:t>
            </a:r>
            <a:r>
              <a:rPr lang="en-US" sz="1200" dirty="0" smtClean="0">
                <a:hlinkClick r:id="rId50" action="ppaction://hlinkfile" tooltip="Cambridge University Press"/>
              </a:rPr>
              <a:t>Cambridge University Press</a:t>
            </a:r>
            <a:r>
              <a:rPr lang="en-US" sz="1200" dirty="0" smtClean="0"/>
              <a:t>, </a:t>
            </a:r>
            <a:r>
              <a:rPr lang="en-US" sz="1200" dirty="0" smtClean="0">
                <a:hlinkClick r:id="rId115" action="ppaction://hlinkfile"/>
              </a:rPr>
              <a:t>ISBN 0521529948</a:t>
            </a:r>
            <a:r>
              <a:rPr lang="en-US" sz="1200" dirty="0" smtClean="0"/>
              <a:t>. </a:t>
            </a:r>
          </a:p>
          <a:p>
            <a:pPr algn="l"/>
            <a:r>
              <a:rPr lang="en-US" sz="1200" b="1" dirty="0" smtClean="0">
                <a:hlinkClick r:id="" action="ppaction://hlinkfile"/>
              </a:rPr>
              <a:t>^</a:t>
            </a:r>
            <a:r>
              <a:rPr lang="en-US" sz="1200" dirty="0" smtClean="0"/>
              <a:t> Edward Rosen (1985), "The Dissolution of the Solid Celestial Spheres", </a:t>
            </a:r>
            <a:r>
              <a:rPr lang="en-US" sz="1200" i="1" dirty="0" smtClean="0"/>
              <a:t>Journal of the History of Ideas</a:t>
            </a:r>
            <a:r>
              <a:rPr lang="en-US" sz="1200" dirty="0" smtClean="0"/>
              <a:t> </a:t>
            </a:r>
            <a:r>
              <a:rPr lang="en-US" sz="1200" b="1" dirty="0" smtClean="0"/>
              <a:t>46</a:t>
            </a:r>
            <a:r>
              <a:rPr lang="en-US" sz="1200" dirty="0" smtClean="0"/>
              <a:t> (1), pp. 13–31 [19–20, 21]. </a:t>
            </a:r>
          </a:p>
          <a:p>
            <a:pPr algn="l"/>
            <a:r>
              <a:rPr lang="en-US" sz="1200" b="1" dirty="0" smtClean="0">
                <a:hlinkClick r:id="" action="ppaction://hlinkfile"/>
              </a:rPr>
              <a:t>^</a:t>
            </a:r>
            <a:r>
              <a:rPr lang="en-US" sz="1200" dirty="0" smtClean="0"/>
              <a:t> </a:t>
            </a:r>
            <a:r>
              <a:rPr lang="en-US" sz="1200" dirty="0" err="1" smtClean="0"/>
              <a:t>Roshdi</a:t>
            </a:r>
            <a:r>
              <a:rPr lang="en-US" sz="1200" dirty="0" smtClean="0"/>
              <a:t> </a:t>
            </a:r>
            <a:r>
              <a:rPr lang="en-US" sz="1200" dirty="0" err="1" smtClean="0"/>
              <a:t>Rashed</a:t>
            </a:r>
            <a:r>
              <a:rPr lang="en-US" sz="1200" dirty="0" smtClean="0"/>
              <a:t> (2007). "The Celestial Kinematics of </a:t>
            </a:r>
            <a:r>
              <a:rPr lang="en-US" sz="1200" dirty="0" err="1" smtClean="0"/>
              <a:t>Ibn</a:t>
            </a:r>
            <a:r>
              <a:rPr lang="en-US" sz="1200" dirty="0" smtClean="0"/>
              <a:t> al-</a:t>
            </a:r>
            <a:r>
              <a:rPr lang="en-US" sz="1200" dirty="0" err="1" smtClean="0"/>
              <a:t>Haytham</a:t>
            </a:r>
            <a:r>
              <a:rPr lang="en-US" sz="1200" dirty="0" smtClean="0"/>
              <a:t>", </a:t>
            </a:r>
            <a:r>
              <a:rPr lang="en-US" sz="1200" i="1" dirty="0" smtClean="0"/>
              <a:t>Arabic Sciences and Philosophy</a:t>
            </a:r>
            <a:r>
              <a:rPr lang="en-US" sz="1200" dirty="0" smtClean="0"/>
              <a:t> </a:t>
            </a:r>
            <a:r>
              <a:rPr lang="en-US" sz="1200" b="1" dirty="0" smtClean="0"/>
              <a:t>17</a:t>
            </a:r>
            <a:r>
              <a:rPr lang="en-US" sz="1200" dirty="0" smtClean="0"/>
              <a:t>, pp. 7–55. </a:t>
            </a:r>
            <a:r>
              <a:rPr lang="en-US" sz="1200" dirty="0" smtClean="0">
                <a:hlinkClick r:id="rId50" action="ppaction://hlinkfile" tooltip="Cambridge University Press"/>
              </a:rPr>
              <a:t>Cambridge University Press</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F. </a:t>
            </a:r>
            <a:r>
              <a:rPr lang="en-US" sz="1200" dirty="0" err="1" smtClean="0"/>
              <a:t>Jamil</a:t>
            </a:r>
            <a:r>
              <a:rPr lang="en-US" sz="1200" dirty="0" smtClean="0"/>
              <a:t> </a:t>
            </a:r>
            <a:r>
              <a:rPr lang="en-US" sz="1200" dirty="0" err="1" smtClean="0"/>
              <a:t>Ragep</a:t>
            </a:r>
            <a:r>
              <a:rPr lang="en-US" sz="1200" dirty="0" smtClean="0"/>
              <a:t> (2001), "</a:t>
            </a:r>
            <a:r>
              <a:rPr lang="en-US" sz="1200" dirty="0" err="1" smtClean="0"/>
              <a:t>Tusi</a:t>
            </a:r>
            <a:r>
              <a:rPr lang="en-US" sz="1200" dirty="0" smtClean="0"/>
              <a:t> and Copernicus: The Earth's Motion in Context", </a:t>
            </a:r>
            <a:r>
              <a:rPr lang="en-US" sz="1200" i="1" dirty="0" smtClean="0"/>
              <a:t>Science in Context</a:t>
            </a:r>
            <a:r>
              <a:rPr lang="en-US" sz="1200" dirty="0" smtClean="0"/>
              <a:t> </a:t>
            </a:r>
            <a:r>
              <a:rPr lang="en-US" sz="1200" b="1" dirty="0" smtClean="0"/>
              <a:t>14</a:t>
            </a:r>
            <a:r>
              <a:rPr lang="en-US" sz="1200" dirty="0" smtClean="0"/>
              <a:t> (1–2), pp. 145–163. </a:t>
            </a:r>
            <a:r>
              <a:rPr lang="en-US" sz="1200" dirty="0" smtClean="0">
                <a:hlinkClick r:id="rId50" action="ppaction://hlinkfile" tooltip="Cambridge University Press"/>
              </a:rPr>
              <a:t>Cambridge University Press</a:t>
            </a:r>
            <a:r>
              <a:rPr lang="en-US" sz="1200" dirty="0" smtClean="0"/>
              <a:t>. </a:t>
            </a:r>
          </a:p>
          <a:p>
            <a:pPr algn="l"/>
            <a:r>
              <a:rPr lang="en-US" sz="1200" b="1" dirty="0" smtClean="0">
                <a:hlinkClick r:id="" action="ppaction://hlinkfile"/>
              </a:rPr>
              <a:t>^</a:t>
            </a:r>
            <a:r>
              <a:rPr lang="en-US" sz="1200" dirty="0" smtClean="0"/>
              <a:t> </a:t>
            </a:r>
            <a:r>
              <a:rPr lang="en-US" sz="1200" dirty="0" err="1" smtClean="0"/>
              <a:t>Seyyed</a:t>
            </a:r>
            <a:r>
              <a:rPr lang="en-US" sz="1200" dirty="0" smtClean="0"/>
              <a:t> </a:t>
            </a:r>
            <a:r>
              <a:rPr lang="en-US" sz="1200" dirty="0" err="1" smtClean="0">
                <a:hlinkClick r:id="rId116" action="ppaction://hlinkfile" tooltip="Hossein Nasr"/>
              </a:rPr>
              <a:t>Hossein</a:t>
            </a:r>
            <a:r>
              <a:rPr lang="en-US" sz="1200" dirty="0" smtClean="0">
                <a:hlinkClick r:id="rId116" action="ppaction://hlinkfile" tooltip="Hossein Nasr"/>
              </a:rPr>
              <a:t> Nasr</a:t>
            </a:r>
            <a:r>
              <a:rPr lang="en-US" sz="1200" dirty="0" smtClean="0"/>
              <a:t> (1964), </a:t>
            </a:r>
            <a:r>
              <a:rPr lang="en-US" sz="1200" i="1" dirty="0" smtClean="0"/>
              <a:t>An Introduction to Islamic Cosmological Doctrines,</a:t>
            </a:r>
            <a:r>
              <a:rPr lang="en-US" sz="1200" dirty="0" smtClean="0"/>
              <a:t> (Cambridge: Belknap Press of the Harvard University Press), pp. 135–136 </a:t>
            </a:r>
          </a:p>
          <a:p>
            <a:pPr algn="l"/>
            <a:r>
              <a:rPr lang="en-US" sz="1200" b="1" dirty="0" smtClean="0">
                <a:hlinkClick r:id="" action="ppaction://hlinkfile"/>
              </a:rPr>
              <a:t>^</a:t>
            </a:r>
            <a:r>
              <a:rPr lang="en-US" sz="1200" dirty="0" smtClean="0"/>
              <a:t> </a:t>
            </a:r>
            <a:r>
              <a:rPr lang="en-US" sz="1200" dirty="0" smtClean="0">
                <a:hlinkClick r:id="rId8" action="ppaction://hlinkfile" tooltip="George Saliba"/>
              </a:rPr>
              <a:t>George </a:t>
            </a:r>
            <a:r>
              <a:rPr lang="en-US" sz="1200" dirty="0" err="1" smtClean="0">
                <a:hlinkClick r:id="rId8" action="ppaction://hlinkfile" tooltip="George Saliba"/>
              </a:rPr>
              <a:t>Saliba</a:t>
            </a:r>
            <a:r>
              <a:rPr lang="en-US" sz="1200" dirty="0" smtClean="0"/>
              <a:t> (1999). </a:t>
            </a:r>
            <a:r>
              <a:rPr lang="en-US" sz="1200" dirty="0" smtClean="0">
                <a:hlinkClick r:id="rId117"/>
              </a:rPr>
              <a:t>Whose Science is Arabic Science in Renaissance Europe?</a:t>
            </a:r>
            <a:r>
              <a:rPr lang="en-US" sz="1200" dirty="0" smtClean="0"/>
              <a:t> </a:t>
            </a:r>
            <a:r>
              <a:rPr lang="en-US" sz="1200" dirty="0" smtClean="0">
                <a:hlinkClick r:id="rId118" action="ppaction://hlinkfile" tooltip="Columbia University"/>
              </a:rPr>
              <a:t>Columbia University</a:t>
            </a:r>
            <a:r>
              <a:rPr lang="en-US" sz="1200" dirty="0" smtClean="0"/>
              <a:t>.</a:t>
            </a:r>
            <a:br>
              <a:rPr lang="en-US" sz="1200" dirty="0" smtClean="0"/>
            </a:br>
            <a:r>
              <a:rPr lang="en-US" sz="1200" dirty="0" smtClean="0"/>
              <a:t>The relationship between Copernicus and the </a:t>
            </a:r>
            <a:r>
              <a:rPr lang="en-US" sz="1200" dirty="0" err="1" smtClean="0"/>
              <a:t>Maragha</a:t>
            </a:r>
            <a:r>
              <a:rPr lang="en-US" sz="1200" dirty="0" smtClean="0"/>
              <a:t> school is detailed in Toby Huff, </a:t>
            </a:r>
            <a:r>
              <a:rPr lang="en-US" sz="1200" i="1" dirty="0" smtClean="0"/>
              <a:t>The Rise of Early Modern Science</a:t>
            </a:r>
            <a:r>
              <a:rPr lang="en-US" sz="1200" dirty="0" smtClean="0"/>
              <a:t>, </a:t>
            </a:r>
            <a:r>
              <a:rPr lang="en-US" sz="1200" dirty="0" smtClean="0">
                <a:hlinkClick r:id="rId50" action="ppaction://hlinkfile" tooltip="Cambridge University Press"/>
              </a:rPr>
              <a:t>Cambridge University Press</a:t>
            </a:r>
            <a:r>
              <a:rPr lang="en-US" sz="1200" dirty="0" smtClean="0"/>
              <a:t>. </a:t>
            </a:r>
          </a:p>
          <a:p>
            <a:pPr algn="l"/>
            <a:r>
              <a:rPr lang="en-US" sz="1200" b="1" dirty="0" smtClean="0">
                <a:hlinkClick r:id="" action="ppaction://hlinkfile"/>
              </a:rPr>
              <a:t>^</a:t>
            </a:r>
            <a:r>
              <a:rPr lang="en-US" sz="1200" dirty="0" smtClean="0"/>
              <a:t> </a:t>
            </a:r>
            <a:r>
              <a:rPr lang="en-US" sz="1200" dirty="0" err="1" smtClean="0"/>
              <a:t>Derewenda</a:t>
            </a:r>
            <a:r>
              <a:rPr lang="en-US" sz="1200" dirty="0" smtClean="0"/>
              <a:t>, </a:t>
            </a:r>
            <a:r>
              <a:rPr lang="en-US" sz="1200" dirty="0" err="1" smtClean="0"/>
              <a:t>Zygmunt</a:t>
            </a:r>
            <a:r>
              <a:rPr lang="en-US" sz="1200" dirty="0" smtClean="0"/>
              <a:t> S. (2007), "On wine, </a:t>
            </a:r>
            <a:r>
              <a:rPr lang="en-US" sz="1200" dirty="0" err="1" smtClean="0"/>
              <a:t>chirality</a:t>
            </a:r>
            <a:r>
              <a:rPr lang="en-US" sz="1200" dirty="0" smtClean="0"/>
              <a:t> and crystallography", </a:t>
            </a:r>
            <a:r>
              <a:rPr lang="en-US" sz="1200" i="1" dirty="0" err="1" smtClean="0"/>
              <a:t>Acta</a:t>
            </a:r>
            <a:r>
              <a:rPr lang="en-US" sz="1200" i="1" dirty="0" smtClean="0"/>
              <a:t> </a:t>
            </a:r>
            <a:r>
              <a:rPr lang="en-US" sz="1200" i="1" dirty="0" err="1" smtClean="0"/>
              <a:t>Crystallographica</a:t>
            </a:r>
            <a:r>
              <a:rPr lang="en-US" sz="1200" i="1" dirty="0" smtClean="0"/>
              <a:t> Section A: Foundations of Crystallography</a:t>
            </a:r>
            <a:r>
              <a:rPr lang="en-US" sz="1200" dirty="0" smtClean="0"/>
              <a:t> </a:t>
            </a:r>
            <a:r>
              <a:rPr lang="en-US" sz="1200" b="1" dirty="0" smtClean="0"/>
              <a:t>64</a:t>
            </a:r>
            <a:r>
              <a:rPr lang="en-US" sz="1200" dirty="0" smtClean="0"/>
              <a:t>: 246–258 [247], </a:t>
            </a:r>
            <a:r>
              <a:rPr lang="en-US" sz="1200" dirty="0" smtClean="0">
                <a:hlinkClick r:id="rId31" action="ppaction://hlinkfile" tooltip="Digital object identifier"/>
              </a:rPr>
              <a:t>doi</a:t>
            </a:r>
            <a:r>
              <a:rPr lang="en-US" sz="1200" dirty="0" smtClean="0"/>
              <a:t>:</a:t>
            </a:r>
            <a:r>
              <a:rPr lang="en-US" sz="1200" dirty="0" smtClean="0">
                <a:hlinkClick r:id="rId119"/>
              </a:rPr>
              <a:t>10.1107/S0108767307054293</a:t>
            </a:r>
            <a:r>
              <a:rPr lang="en-US" sz="1200" dirty="0" smtClean="0"/>
              <a:t>  </a:t>
            </a:r>
          </a:p>
          <a:p>
            <a:pPr algn="l"/>
            <a:r>
              <a:rPr lang="en-US" sz="1200" b="1" dirty="0" smtClean="0">
                <a:hlinkClick r:id="" action="ppaction://hlinkfile"/>
              </a:rPr>
              <a:t>^</a:t>
            </a:r>
            <a:r>
              <a:rPr lang="en-US" sz="1200" dirty="0" smtClean="0"/>
              <a:t> John Warren (2005). "War and the Cultural Heritage of Iraq: a sadly mismanaged affair", </a:t>
            </a:r>
            <a:r>
              <a:rPr lang="en-US" sz="1200" i="1" dirty="0" smtClean="0"/>
              <a:t>Third World Quarterly</a:t>
            </a:r>
            <a:r>
              <a:rPr lang="en-US" sz="1200" dirty="0" smtClean="0"/>
              <a:t>, Volume 26, Issue 4 &amp; 5, pp. 815–830. </a:t>
            </a:r>
          </a:p>
          <a:p>
            <a:pPr algn="l"/>
            <a:r>
              <a:rPr lang="en-US" sz="1200" b="1" dirty="0" smtClean="0">
                <a:hlinkClick r:id="" action="ppaction://hlinkfile"/>
              </a:rPr>
              <a:t>^</a:t>
            </a:r>
            <a:r>
              <a:rPr lang="en-US" sz="1200" dirty="0" smtClean="0"/>
              <a:t> </a:t>
            </a:r>
            <a:r>
              <a:rPr lang="en-US" sz="1200" dirty="0" smtClean="0">
                <a:hlinkClick r:id="rId87" action="ppaction://hlinkfile" tooltip="Robert Briffault"/>
              </a:rPr>
              <a:t>Robert </a:t>
            </a:r>
            <a:r>
              <a:rPr lang="en-US" sz="1200" dirty="0" err="1" smtClean="0">
                <a:hlinkClick r:id="rId87" action="ppaction://hlinkfile" tooltip="Robert Briffault"/>
              </a:rPr>
              <a:t>Briffault</a:t>
            </a:r>
            <a:r>
              <a:rPr lang="en-US" sz="1200" dirty="0" smtClean="0"/>
              <a:t> (1938). </a:t>
            </a:r>
            <a:r>
              <a:rPr lang="en-US" sz="1200" i="1" dirty="0" smtClean="0"/>
              <a:t>The Making of Humanity</a:t>
            </a:r>
            <a:r>
              <a:rPr lang="en-US" sz="1200" dirty="0" smtClean="0"/>
              <a:t>, p. 195. </a:t>
            </a:r>
          </a:p>
          <a:p>
            <a:pPr algn="l"/>
            <a:r>
              <a:rPr lang="en-US" sz="1200" b="1" dirty="0" smtClean="0">
                <a:hlinkClick r:id="" action="ppaction://hlinkfile"/>
              </a:rPr>
              <a:t>^</a:t>
            </a:r>
            <a:r>
              <a:rPr lang="en-US" sz="1200" dirty="0" smtClean="0"/>
              <a:t> Felix Klein-Frank (2001), "Al-</a:t>
            </a:r>
            <a:r>
              <a:rPr lang="en-US" sz="1200" dirty="0" err="1" smtClean="0"/>
              <a:t>Kindi</a:t>
            </a:r>
            <a:r>
              <a:rPr lang="en-US" sz="1200" dirty="0" smtClean="0"/>
              <a:t>", in </a:t>
            </a:r>
            <a:r>
              <a:rPr lang="en-US" sz="1200" dirty="0" smtClean="0">
                <a:hlinkClick r:id="rId120" action="ppaction://hlinkfile" tooltip="Oliver Leaman"/>
              </a:rPr>
              <a:t>Oliver </a:t>
            </a:r>
            <a:r>
              <a:rPr lang="en-US" sz="1200" dirty="0" err="1" smtClean="0">
                <a:hlinkClick r:id="rId120" action="ppaction://hlinkfile" tooltip="Oliver Leaman"/>
              </a:rPr>
              <a:t>Leaman</a:t>
            </a:r>
            <a:r>
              <a:rPr lang="en-US" sz="1200" dirty="0" smtClean="0"/>
              <a:t> &amp; </a:t>
            </a:r>
            <a:r>
              <a:rPr lang="en-US" sz="1200" dirty="0" err="1" smtClean="0">
                <a:hlinkClick r:id="rId116" action="ppaction://hlinkfile" tooltip="Hossein Nasr"/>
              </a:rPr>
              <a:t>Hossein</a:t>
            </a:r>
            <a:r>
              <a:rPr lang="en-US" sz="1200" dirty="0" smtClean="0">
                <a:hlinkClick r:id="rId116" action="ppaction://hlinkfile" tooltip="Hossein Nasr"/>
              </a:rPr>
              <a:t> Nasr</a:t>
            </a:r>
            <a:r>
              <a:rPr lang="en-US" sz="1200" dirty="0" smtClean="0"/>
              <a:t>, </a:t>
            </a:r>
            <a:r>
              <a:rPr lang="en-US" sz="1200" i="1" dirty="0" smtClean="0"/>
              <a:t>History of Islamic Philosophy</a:t>
            </a:r>
            <a:r>
              <a:rPr lang="en-US" sz="1200" dirty="0" smtClean="0"/>
              <a:t>, p. 174. London: </a:t>
            </a:r>
            <a:r>
              <a:rPr lang="en-US" sz="1200" dirty="0" err="1" smtClean="0">
                <a:hlinkClick r:id="rId121" action="ppaction://hlinkfile" tooltip="Routledge"/>
              </a:rPr>
              <a:t>Routledge</a:t>
            </a:r>
            <a:r>
              <a:rPr lang="en-US" sz="1200" dirty="0" smtClean="0"/>
              <a:t>. </a:t>
            </a:r>
          </a:p>
          <a:p>
            <a:pPr algn="l"/>
            <a:r>
              <a:rPr lang="en-US" sz="1200" b="1" dirty="0" smtClean="0">
                <a:hlinkClick r:id="" action="ppaction://hlinkfile"/>
              </a:rPr>
              <a:t>^</a:t>
            </a:r>
            <a:r>
              <a:rPr lang="en-US" sz="1200" dirty="0" smtClean="0"/>
              <a:t> Michael E. </a:t>
            </a:r>
            <a:r>
              <a:rPr lang="en-US" sz="1200" dirty="0" err="1" smtClean="0"/>
              <a:t>Marmura</a:t>
            </a:r>
            <a:r>
              <a:rPr lang="en-US" sz="1200" dirty="0" smtClean="0"/>
              <a:t> (1965). "</a:t>
            </a:r>
            <a:r>
              <a:rPr lang="en-US" sz="1200" i="1" dirty="0" smtClean="0"/>
              <a:t>An Introduction to Islamic Cosmological Doctrines. Conceptions of Nature and Methods Used for Its Study by the </a:t>
            </a:r>
            <a:r>
              <a:rPr lang="en-US" sz="1200" i="1" dirty="0" err="1" smtClean="0"/>
              <a:t>Ikhwan</a:t>
            </a:r>
            <a:r>
              <a:rPr lang="en-US" sz="1200" i="1" dirty="0" smtClean="0"/>
              <a:t> Al-</a:t>
            </a:r>
            <a:r>
              <a:rPr lang="en-US" sz="1200" i="1" dirty="0" err="1" smtClean="0"/>
              <a:t>Safa'an</a:t>
            </a:r>
            <a:r>
              <a:rPr lang="en-US" sz="1200" i="1" dirty="0" smtClean="0"/>
              <a:t>, Al-</a:t>
            </a:r>
            <a:r>
              <a:rPr lang="en-US" sz="1200" i="1" dirty="0" err="1" smtClean="0"/>
              <a:t>Biruni</a:t>
            </a:r>
            <a:r>
              <a:rPr lang="en-US" sz="1200" i="1" dirty="0" smtClean="0"/>
              <a:t>, and </a:t>
            </a:r>
            <a:r>
              <a:rPr lang="en-US" sz="1200" i="1" dirty="0" err="1" smtClean="0"/>
              <a:t>Ibn</a:t>
            </a:r>
            <a:r>
              <a:rPr lang="en-US" sz="1200" i="1" dirty="0" smtClean="0"/>
              <a:t> </a:t>
            </a:r>
            <a:r>
              <a:rPr lang="en-US" sz="1200" i="1" dirty="0" err="1" smtClean="0"/>
              <a:t>Sina</a:t>
            </a:r>
            <a:r>
              <a:rPr lang="en-US" sz="1200" dirty="0" smtClean="0"/>
              <a:t> by </a:t>
            </a:r>
            <a:r>
              <a:rPr lang="en-US" sz="1200" dirty="0" err="1" smtClean="0"/>
              <a:t>Seyyed</a:t>
            </a:r>
            <a:r>
              <a:rPr lang="en-US" sz="1200" dirty="0" smtClean="0"/>
              <a:t> </a:t>
            </a:r>
            <a:r>
              <a:rPr lang="en-US" sz="1200" dirty="0" err="1" smtClean="0">
                <a:hlinkClick r:id="rId116" action="ppaction://hlinkfile" tooltip="Hossein Nasr"/>
              </a:rPr>
              <a:t>Hossein</a:t>
            </a:r>
            <a:r>
              <a:rPr lang="en-US" sz="1200" dirty="0" smtClean="0">
                <a:hlinkClick r:id="rId116" action="ppaction://hlinkfile" tooltip="Hossein Nasr"/>
              </a:rPr>
              <a:t> Nasr</a:t>
            </a:r>
            <a:r>
              <a:rPr lang="en-US" sz="1200" dirty="0" smtClean="0"/>
              <a:t>", </a:t>
            </a:r>
            <a:r>
              <a:rPr lang="en-US" sz="1200" i="1" dirty="0" smtClean="0"/>
              <a:t>Speculum</a:t>
            </a:r>
            <a:r>
              <a:rPr lang="en-US" sz="1200" dirty="0" smtClean="0"/>
              <a:t> </a:t>
            </a:r>
            <a:r>
              <a:rPr lang="en-US" sz="1200" b="1" dirty="0" smtClean="0"/>
              <a:t>40</a:t>
            </a:r>
            <a:r>
              <a:rPr lang="en-US" sz="1200" dirty="0" smtClean="0"/>
              <a:t> (4), pp. 744–746. </a:t>
            </a:r>
          </a:p>
          <a:p>
            <a:pPr algn="l"/>
            <a:r>
              <a:rPr lang="en-US" sz="1200" b="1" dirty="0" smtClean="0">
                <a:hlinkClick r:id="" action="ppaction://hlinkfile"/>
              </a:rPr>
              <a:t>^</a:t>
            </a:r>
            <a:r>
              <a:rPr lang="en-US" sz="1200" dirty="0" smtClean="0"/>
              <a:t> </a:t>
            </a:r>
            <a:r>
              <a:rPr lang="en-US" sz="1200" dirty="0" smtClean="0">
                <a:hlinkClick r:id="rId87" action="ppaction://hlinkfile" tooltip="Robert Briffault"/>
              </a:rPr>
              <a:t>Robert </a:t>
            </a:r>
            <a:r>
              <a:rPr lang="en-US" sz="1200" dirty="0" err="1" smtClean="0">
                <a:hlinkClick r:id="rId87" action="ppaction://hlinkfile" tooltip="Robert Briffault"/>
              </a:rPr>
              <a:t>Briffault</a:t>
            </a:r>
            <a:r>
              <a:rPr lang="en-US" sz="1200" dirty="0" smtClean="0"/>
              <a:t> (1938). </a:t>
            </a:r>
            <a:r>
              <a:rPr lang="en-US" sz="1200" i="1" dirty="0" smtClean="0"/>
              <a:t>The Making of Humanity</a:t>
            </a:r>
            <a:r>
              <a:rPr lang="en-US" sz="1200" dirty="0" smtClean="0"/>
              <a:t>, pp. 196–197.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G. </a:t>
            </a:r>
            <a:r>
              <a:rPr lang="en-US" sz="1200" dirty="0" err="1" smtClean="0"/>
              <a:t>Stolyarov</a:t>
            </a:r>
            <a:r>
              <a:rPr lang="en-US" sz="1200" dirty="0" smtClean="0"/>
              <a:t> II (2002), "</a:t>
            </a:r>
            <a:r>
              <a:rPr lang="en-US" sz="1200" dirty="0" err="1" smtClean="0"/>
              <a:t>Rhazes</a:t>
            </a:r>
            <a:r>
              <a:rPr lang="en-US" sz="1200" dirty="0" smtClean="0"/>
              <a:t>: The Thinking Western Physician", </a:t>
            </a:r>
            <a:r>
              <a:rPr lang="en-US" sz="1200" i="1" dirty="0" smtClean="0"/>
              <a:t>The Rational </a:t>
            </a:r>
            <a:r>
              <a:rPr lang="en-US" sz="1200" i="1" dirty="0" err="1" smtClean="0"/>
              <a:t>Argumentator</a:t>
            </a:r>
            <a:r>
              <a:rPr lang="en-US" sz="1200" dirty="0" smtClean="0"/>
              <a:t>, Issue VI. </a:t>
            </a:r>
          </a:p>
          <a:p>
            <a:pPr algn="l"/>
            <a:r>
              <a:rPr lang="en-US" sz="1200" b="1" dirty="0" smtClean="0">
                <a:hlinkClick r:id="" action="ppaction://hlinkfile"/>
              </a:rPr>
              <a:t>^</a:t>
            </a:r>
            <a:r>
              <a:rPr lang="en-US" sz="1200" dirty="0" smtClean="0"/>
              <a:t> </a:t>
            </a:r>
            <a:r>
              <a:rPr lang="en-US" sz="1200" dirty="0" err="1" smtClean="0"/>
              <a:t>Farid</a:t>
            </a:r>
            <a:r>
              <a:rPr lang="en-US" sz="1200" dirty="0" smtClean="0"/>
              <a:t> </a:t>
            </a:r>
            <a:r>
              <a:rPr lang="en-US" sz="1200" dirty="0" err="1" smtClean="0"/>
              <a:t>Alakbarov</a:t>
            </a:r>
            <a:r>
              <a:rPr lang="en-US" sz="1200" dirty="0" smtClean="0"/>
              <a:t> (Summer 2001). </a:t>
            </a:r>
            <a:r>
              <a:rPr lang="en-US" sz="1200" dirty="0" smtClean="0">
                <a:hlinkClick r:id="rId122"/>
              </a:rPr>
              <a:t>A 13th-Century Darwin? </a:t>
            </a:r>
            <a:r>
              <a:rPr lang="en-US" sz="1200" dirty="0" err="1" smtClean="0">
                <a:hlinkClick r:id="rId122"/>
              </a:rPr>
              <a:t>Tusi's</a:t>
            </a:r>
            <a:r>
              <a:rPr lang="en-US" sz="1200" dirty="0" smtClean="0">
                <a:hlinkClick r:id="rId122"/>
              </a:rPr>
              <a:t> Views on Evolution</a:t>
            </a:r>
            <a:r>
              <a:rPr lang="en-US" sz="1200" dirty="0" smtClean="0"/>
              <a:t>, </a:t>
            </a:r>
            <a:r>
              <a:rPr lang="en-US" sz="1200" i="1" dirty="0" smtClean="0"/>
              <a:t>Azerbaijan International</a:t>
            </a:r>
            <a:r>
              <a:rPr lang="en-US" sz="1200" dirty="0" smtClean="0"/>
              <a:t> </a:t>
            </a:r>
            <a:r>
              <a:rPr lang="en-US" sz="1200" b="1" dirty="0" smtClean="0"/>
              <a:t>9</a:t>
            </a:r>
            <a:r>
              <a:rPr lang="en-US" sz="1200" dirty="0" smtClean="0"/>
              <a:t> (2). </a:t>
            </a:r>
          </a:p>
          <a:p>
            <a:pPr algn="l"/>
            <a:r>
              <a:rPr lang="en-US" sz="1200" b="1" dirty="0" smtClean="0">
                <a:hlinkClick r:id="" action="ppaction://hlinkfile"/>
              </a:rPr>
              <a:t>^</a:t>
            </a:r>
            <a:r>
              <a:rPr lang="en-US" sz="1200" dirty="0" smtClean="0"/>
              <a:t> Solomon </a:t>
            </a:r>
            <a:r>
              <a:rPr lang="en-US" sz="1200" dirty="0" err="1" smtClean="0"/>
              <a:t>Gandz</a:t>
            </a:r>
            <a:r>
              <a:rPr lang="en-US" sz="1200" dirty="0" smtClean="0"/>
              <a:t> (1936), </a:t>
            </a:r>
            <a:r>
              <a:rPr lang="en-US" sz="1200" i="1" dirty="0" smtClean="0"/>
              <a:t>The sources of al-Khwarizmi's algebra</a:t>
            </a:r>
            <a:r>
              <a:rPr lang="en-US" sz="1200" dirty="0" smtClean="0"/>
              <a:t>, Osiris </a:t>
            </a:r>
            <a:r>
              <a:rPr lang="en-US" sz="1200" b="1" dirty="0" smtClean="0"/>
              <a:t>I</a:t>
            </a:r>
            <a:r>
              <a:rPr lang="en-US" sz="1200" dirty="0" smtClean="0"/>
              <a:t>, pp. 263–277: "In a sense, Khwarizmi is more entitled to be called "the father of algebra" than </a:t>
            </a:r>
            <a:r>
              <a:rPr lang="en-US" sz="1200" dirty="0" err="1" smtClean="0"/>
              <a:t>Diophantus</a:t>
            </a:r>
            <a:r>
              <a:rPr lang="en-US" sz="1200" dirty="0" smtClean="0"/>
              <a:t> because Khwarizmi is the first to teach algebra in an elementary form and for its own sake, </a:t>
            </a:r>
            <a:r>
              <a:rPr lang="en-US" sz="1200" dirty="0" err="1" smtClean="0"/>
              <a:t>Diophantus</a:t>
            </a:r>
            <a:r>
              <a:rPr lang="en-US" sz="1200" dirty="0" smtClean="0"/>
              <a:t> is primarily concerned with the theory of numbers." </a:t>
            </a:r>
          </a:p>
          <a:p>
            <a:pPr algn="l"/>
            <a:r>
              <a:rPr lang="en-US" sz="1200" b="1" dirty="0" smtClean="0">
                <a:hlinkClick r:id="" action="ppaction://hlinkfile"/>
              </a:rPr>
              <a:t>^</a:t>
            </a:r>
            <a:r>
              <a:rPr lang="en-US" sz="1200" dirty="0" smtClean="0"/>
              <a:t> </a:t>
            </a:r>
            <a:r>
              <a:rPr lang="en-US" sz="1200" dirty="0" err="1" smtClean="0"/>
              <a:t>Serish</a:t>
            </a:r>
            <a:r>
              <a:rPr lang="en-US" sz="1200" dirty="0" smtClean="0"/>
              <a:t> </a:t>
            </a:r>
            <a:r>
              <a:rPr lang="en-US" sz="1200" dirty="0" err="1" smtClean="0"/>
              <a:t>Nanisetti</a:t>
            </a:r>
            <a:r>
              <a:rPr lang="en-US" sz="1200" dirty="0" smtClean="0"/>
              <a:t>, </a:t>
            </a:r>
            <a:r>
              <a:rPr lang="en-US" sz="1200" dirty="0" smtClean="0">
                <a:hlinkClick r:id="rId123"/>
              </a:rPr>
              <a:t>Father of algorithms and algebra</a:t>
            </a:r>
            <a:r>
              <a:rPr lang="en-US" sz="1200" dirty="0" smtClean="0"/>
              <a:t>, </a:t>
            </a:r>
            <a:r>
              <a:rPr lang="en-US" sz="1200" i="1" dirty="0" smtClean="0">
                <a:hlinkClick r:id="rId124" action="ppaction://hlinkfile" tooltip="The Hindu"/>
              </a:rPr>
              <a:t>The Hindu</a:t>
            </a:r>
            <a:r>
              <a:rPr lang="en-US" sz="1200" dirty="0" smtClean="0"/>
              <a:t>, June 23, 2006. </a:t>
            </a:r>
          </a:p>
          <a:p>
            <a:pPr algn="l"/>
            <a:r>
              <a:rPr lang="en-US" sz="1200" b="1" dirty="0" smtClean="0">
                <a:hlinkClick r:id="" action="ppaction://hlinkfile"/>
              </a:rPr>
              <a:t>^</a:t>
            </a:r>
            <a:r>
              <a:rPr lang="en-US" sz="1200" dirty="0" smtClean="0"/>
              <a:t> </a:t>
            </a:r>
            <a:r>
              <a:rPr lang="en-US" sz="1200" dirty="0" err="1" smtClean="0"/>
              <a:t>Syed</a:t>
            </a:r>
            <a:r>
              <a:rPr lang="en-US" sz="1200" dirty="0" smtClean="0"/>
              <a:t>, M. H. (2005), </a:t>
            </a:r>
            <a:r>
              <a:rPr lang="en-US" sz="1200" i="1" dirty="0" smtClean="0"/>
              <a:t>Islam and Science</a:t>
            </a:r>
            <a:r>
              <a:rPr lang="en-US" sz="1200" dirty="0" smtClean="0"/>
              <a:t>, </a:t>
            </a:r>
            <a:r>
              <a:rPr lang="en-US" sz="1200" dirty="0" err="1" smtClean="0"/>
              <a:t>Anmol</a:t>
            </a:r>
            <a:r>
              <a:rPr lang="en-US" sz="1200" dirty="0" smtClean="0"/>
              <a:t> Publications PVT. LTD., pp. 71, </a:t>
            </a:r>
            <a:r>
              <a:rPr lang="en-US" sz="1200" dirty="0" smtClean="0">
                <a:hlinkClick r:id="rId125" action="ppaction://hlinkfile"/>
              </a:rPr>
              <a:t>ISBN 8-1261-1345-6</a:t>
            </a:r>
            <a:r>
              <a:rPr lang="en-US" sz="1200" dirty="0" smtClean="0"/>
              <a:t>, </a:t>
            </a:r>
            <a:r>
              <a:rPr lang="en-US" sz="1200" dirty="0" smtClean="0">
                <a:hlinkClick r:id="rId111" action="ppaction://hlinkfile" tooltip="Online Computer Library Center"/>
              </a:rPr>
              <a:t>OCLC</a:t>
            </a:r>
            <a:r>
              <a:rPr lang="en-US" sz="1200" dirty="0" smtClean="0"/>
              <a:t> </a:t>
            </a:r>
            <a:r>
              <a:rPr lang="en-US" sz="1200" dirty="0" smtClean="0">
                <a:hlinkClick r:id="rId126"/>
              </a:rPr>
              <a:t>52533755</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27" action="ppaction://hlinkfile" tooltip="John J. O'Connor (mathematician)"/>
              </a:rPr>
              <a:t>O'Connor, John J.</a:t>
            </a:r>
            <a:r>
              <a:rPr lang="en-US" sz="1200" dirty="0" smtClean="0"/>
              <a:t>; </a:t>
            </a:r>
            <a:r>
              <a:rPr lang="en-US" sz="1200" dirty="0" smtClean="0">
                <a:hlinkClick r:id="rId128" action="ppaction://hlinkfile" tooltip="Edmund F. Robertson"/>
              </a:rPr>
              <a:t>Robertson, Edmund F.</a:t>
            </a:r>
            <a:r>
              <a:rPr lang="en-US" sz="1200" dirty="0" smtClean="0"/>
              <a:t>, </a:t>
            </a:r>
            <a:r>
              <a:rPr lang="en-US" sz="1200" dirty="0" smtClean="0">
                <a:hlinkClick r:id="rId129"/>
              </a:rPr>
              <a:t>"</a:t>
            </a:r>
            <a:r>
              <a:rPr lang="en-US" sz="1200" dirty="0" err="1" smtClean="0">
                <a:hlinkClick r:id="rId129"/>
              </a:rPr>
              <a:t>Abu'l</a:t>
            </a:r>
            <a:r>
              <a:rPr lang="en-US" sz="1200" dirty="0" smtClean="0">
                <a:hlinkClick r:id="rId129"/>
              </a:rPr>
              <a:t> </a:t>
            </a:r>
            <a:r>
              <a:rPr lang="en-US" sz="1200" dirty="0" err="1" smtClean="0">
                <a:hlinkClick r:id="rId129"/>
              </a:rPr>
              <a:t>Hasan</a:t>
            </a:r>
            <a:r>
              <a:rPr lang="en-US" sz="1200" dirty="0" smtClean="0">
                <a:hlinkClick r:id="rId129"/>
              </a:rPr>
              <a:t> </a:t>
            </a:r>
            <a:r>
              <a:rPr lang="en-US" sz="1200" dirty="0" err="1" smtClean="0">
                <a:hlinkClick r:id="rId129"/>
              </a:rPr>
              <a:t>ibn</a:t>
            </a:r>
            <a:r>
              <a:rPr lang="en-US" sz="1200" dirty="0" smtClean="0">
                <a:hlinkClick r:id="rId129"/>
              </a:rPr>
              <a:t> Ali al </a:t>
            </a:r>
            <a:r>
              <a:rPr lang="en-US" sz="1200" dirty="0" err="1" smtClean="0">
                <a:hlinkClick r:id="rId129"/>
              </a:rPr>
              <a:t>Qalasadi</a:t>
            </a:r>
            <a:r>
              <a:rPr lang="en-US" sz="1200" dirty="0" smtClean="0">
                <a:hlinkClick r:id="rId129"/>
              </a:rPr>
              <a:t>"</a:t>
            </a:r>
            <a:r>
              <a:rPr lang="en-US" sz="1200" dirty="0" smtClean="0"/>
              <a:t>, </a:t>
            </a:r>
            <a:r>
              <a:rPr lang="en-US" sz="1200" i="1" dirty="0" err="1" smtClean="0">
                <a:hlinkClick r:id="rId130" action="ppaction://hlinkfile" tooltip="MacTutor History of Mathematics archive"/>
              </a:rPr>
              <a:t>MacTutor</a:t>
            </a:r>
            <a:r>
              <a:rPr lang="en-US" sz="1200" i="1" dirty="0" smtClean="0">
                <a:hlinkClick r:id="rId130" action="ppaction://hlinkfile" tooltip="MacTutor History of Mathematics archive"/>
              </a:rPr>
              <a:t> History of Mathematics archive</a:t>
            </a:r>
            <a:r>
              <a:rPr lang="en-US" sz="1200" dirty="0" smtClean="0"/>
              <a:t>, </a:t>
            </a:r>
            <a:r>
              <a:rPr lang="en-US" sz="1200" dirty="0" smtClean="0">
                <a:hlinkClick r:id="rId131" action="ppaction://hlinkfile" tooltip="University of St Andrews"/>
              </a:rPr>
              <a:t>University of St Andrews</a:t>
            </a:r>
            <a:r>
              <a:rPr lang="en-US" sz="1200" dirty="0" smtClean="0"/>
              <a:t>, </a:t>
            </a:r>
            <a:r>
              <a:rPr lang="en-US" sz="1200" dirty="0" smtClean="0">
                <a:hlinkClick r:id="rId129"/>
              </a:rPr>
              <a:t>http://www-history.mcs.st-andrews.ac.uk/Biographies/Al-Qalasadi.html</a:t>
            </a:r>
            <a:r>
              <a:rPr lang="en-US" sz="1200" dirty="0" smtClean="0"/>
              <a:t> . </a:t>
            </a:r>
          </a:p>
          <a:p>
            <a:pPr algn="l"/>
            <a:r>
              <a:rPr lang="en-US" sz="1200" b="1" dirty="0" smtClean="0">
                <a:hlinkClick r:id="" action="ppaction://hlinkfile"/>
              </a:rPr>
              <a:t>^</a:t>
            </a:r>
            <a:r>
              <a:rPr lang="en-US" sz="1200" dirty="0" smtClean="0"/>
              <a:t> </a:t>
            </a:r>
            <a:r>
              <a:rPr lang="en-US" sz="1200" dirty="0" smtClean="0">
                <a:hlinkClick r:id="rId132"/>
              </a:rPr>
              <a:t>Science, civilization and society</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33"/>
              </a:rPr>
              <a:t>Tradition and Perspectives of Arab Herbal Medicine: A Review – </a:t>
            </a:r>
            <a:r>
              <a:rPr lang="en-US" sz="1200" dirty="0" err="1" smtClean="0">
                <a:hlinkClick r:id="rId133"/>
              </a:rPr>
              <a:t>Saad</a:t>
            </a:r>
            <a:r>
              <a:rPr lang="en-US" sz="1200" dirty="0" smtClean="0">
                <a:hlinkClick r:id="rId133"/>
              </a:rPr>
              <a:t> et al. 2 (4): 475</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34"/>
              </a:rPr>
              <a:t>History of Medicine</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dirty="0" smtClean="0">
                <a:hlinkClick r:id="rId135" action="ppaction://hlinkfile" tooltip="George Sarton"/>
              </a:rPr>
              <a:t>George </a:t>
            </a:r>
            <a:r>
              <a:rPr lang="en-US" sz="1200" dirty="0" err="1" smtClean="0">
                <a:hlinkClick r:id="rId135" action="ppaction://hlinkfile" tooltip="George Sarton"/>
              </a:rPr>
              <a:t>Sarton</a:t>
            </a:r>
            <a:r>
              <a:rPr lang="en-US" sz="1200" dirty="0" smtClean="0"/>
              <a:t>, </a:t>
            </a:r>
            <a:r>
              <a:rPr lang="en-US" sz="1200" i="1" dirty="0" smtClean="0"/>
              <a:t>Introduction to the History of Science</a:t>
            </a:r>
            <a:r>
              <a:rPr lang="en-US" sz="1200" dirty="0" smtClean="0"/>
              <a:t>.</a:t>
            </a:r>
            <a:br>
              <a:rPr lang="en-US" sz="1200" dirty="0" smtClean="0"/>
            </a:br>
            <a:r>
              <a:rPr lang="en-US" sz="1200" dirty="0" smtClean="0"/>
              <a:t>(</a:t>
            </a:r>
            <a:r>
              <a:rPr lang="en-US" sz="1200" dirty="0" smtClean="0">
                <a:hlinkClick r:id="rId22" action="ppaction://hlinkfile" tooltip="Cf."/>
              </a:rPr>
              <a:t>cf.</a:t>
            </a:r>
            <a:r>
              <a:rPr lang="en-US" sz="1200" dirty="0" smtClean="0"/>
              <a:t> Dr. A. </a:t>
            </a:r>
            <a:r>
              <a:rPr lang="en-US" sz="1200" dirty="0" err="1" smtClean="0"/>
              <a:t>Zahoor</a:t>
            </a:r>
            <a:r>
              <a:rPr lang="en-US" sz="1200" dirty="0" smtClean="0"/>
              <a:t> and Dr. Z. </a:t>
            </a:r>
            <a:r>
              <a:rPr lang="en-US" sz="1200" dirty="0" err="1" smtClean="0"/>
              <a:t>Haq</a:t>
            </a:r>
            <a:r>
              <a:rPr lang="en-US" sz="1200" dirty="0" smtClean="0"/>
              <a:t> (1997), </a:t>
            </a:r>
            <a:r>
              <a:rPr lang="en-US" sz="1200" dirty="0" smtClean="0">
                <a:hlinkClick r:id="rId136"/>
              </a:rPr>
              <a:t>Quotations From Famous Historians of Science</a:t>
            </a:r>
            <a:r>
              <a:rPr lang="en-US" sz="1200" dirty="0" smtClean="0"/>
              <a:t>, </a:t>
            </a:r>
            <a:r>
              <a:rPr lang="en-US" sz="1200" dirty="0" err="1" smtClean="0"/>
              <a:t>Cyberistan</a:t>
            </a:r>
            <a:r>
              <a:rPr lang="en-US" sz="1200" dirty="0" smtClean="0"/>
              <a:t>. </a:t>
            </a:r>
          </a:p>
          <a:p>
            <a:pPr algn="l"/>
            <a:r>
              <a:rPr lang="en-US" sz="1200" b="1" dirty="0" smtClean="0">
                <a:hlinkClick r:id="" action="ppaction://hlinkfile"/>
              </a:rPr>
              <a:t>^</a:t>
            </a:r>
            <a:r>
              <a:rPr lang="en-US" sz="1200" dirty="0" smtClean="0"/>
              <a:t> </a:t>
            </a:r>
            <a:r>
              <a:rPr lang="en-US" sz="1200" dirty="0" smtClean="0">
                <a:hlinkClick r:id="rId28" action="ppaction://hlinkfile" tooltip="John Bagot Glubb"/>
              </a:rPr>
              <a:t>Sir </a:t>
            </a:r>
            <a:r>
              <a:rPr lang="en-US" sz="1200" dirty="0" err="1" smtClean="0">
                <a:hlinkClick r:id="rId28" action="ppaction://hlinkfile" tooltip="John Bagot Glubb"/>
              </a:rPr>
              <a:t>Glubb</a:t>
            </a:r>
            <a:r>
              <a:rPr lang="en-US" sz="1200" dirty="0" smtClean="0">
                <a:hlinkClick r:id="rId28" action="ppaction://hlinkfile" tooltip="John Bagot Glubb"/>
              </a:rPr>
              <a:t>, John </a:t>
            </a:r>
            <a:r>
              <a:rPr lang="en-US" sz="1200" dirty="0" err="1" smtClean="0">
                <a:hlinkClick r:id="rId28" action="ppaction://hlinkfile" tooltip="John Bagot Glubb"/>
              </a:rPr>
              <a:t>Bagot</a:t>
            </a:r>
            <a:r>
              <a:rPr lang="en-US" sz="1200" dirty="0" smtClean="0"/>
              <a:t> (1969), </a:t>
            </a:r>
            <a:r>
              <a:rPr lang="en-US" sz="1200" i="1" dirty="0" smtClean="0">
                <a:hlinkClick r:id="rId29"/>
              </a:rPr>
              <a:t>A Short History of the Arab Peoples</a:t>
            </a:r>
            <a:r>
              <a:rPr lang="en-US" sz="1200" dirty="0" smtClean="0"/>
              <a:t>, </a:t>
            </a:r>
            <a:r>
              <a:rPr lang="en-US" sz="1200" dirty="0" smtClean="0">
                <a:hlinkClick r:id="rId29"/>
              </a:rPr>
              <a:t>http://www.cyberistan.org/islamic/quote2.html#glubb</a:t>
            </a:r>
            <a:r>
              <a:rPr lang="en-US" sz="1200" dirty="0" smtClean="0"/>
              <a:t>, retrieved 2008-01-25  </a:t>
            </a:r>
          </a:p>
          <a:p>
            <a:pPr algn="l"/>
            <a:r>
              <a:rPr lang="en-US" sz="1200" b="1" dirty="0" smtClean="0">
                <a:hlinkClick r:id="" action="ppaction://hlinkfile"/>
              </a:rPr>
              <a:t>^</a:t>
            </a:r>
            <a:r>
              <a:rPr lang="en-US" sz="1200" dirty="0" smtClean="0"/>
              <a:t> </a:t>
            </a:r>
            <a:r>
              <a:rPr lang="en-US" sz="1200" dirty="0" err="1" smtClean="0"/>
              <a:t>Youssef</a:t>
            </a:r>
            <a:r>
              <a:rPr lang="en-US" sz="1200" dirty="0" smtClean="0"/>
              <a:t>, </a:t>
            </a:r>
            <a:r>
              <a:rPr lang="en-US" sz="1200" dirty="0" err="1" smtClean="0"/>
              <a:t>Hanafy</a:t>
            </a:r>
            <a:r>
              <a:rPr lang="en-US" sz="1200" dirty="0" smtClean="0"/>
              <a:t> A.; </a:t>
            </a:r>
            <a:r>
              <a:rPr lang="en-US" sz="1200" dirty="0" err="1" smtClean="0"/>
              <a:t>Youssef</a:t>
            </a:r>
            <a:r>
              <a:rPr lang="en-US" sz="1200" dirty="0" smtClean="0"/>
              <a:t>, </a:t>
            </a:r>
            <a:r>
              <a:rPr lang="en-US" sz="1200" dirty="0" err="1" smtClean="0"/>
              <a:t>Fatma</a:t>
            </a:r>
            <a:r>
              <a:rPr lang="en-US" sz="1200" dirty="0" smtClean="0"/>
              <a:t> A.; </a:t>
            </a:r>
            <a:r>
              <a:rPr lang="en-US" sz="1200" dirty="0" err="1" smtClean="0"/>
              <a:t>Dening</a:t>
            </a:r>
            <a:r>
              <a:rPr lang="en-US" sz="1200" dirty="0" smtClean="0"/>
              <a:t>, T. R. (1996), "Evidence for the existence of schizophrenia in medieval Islamic society", </a:t>
            </a:r>
            <a:r>
              <a:rPr lang="en-US" sz="1200" i="1" dirty="0" smtClean="0"/>
              <a:t>History of Psychiatry</a:t>
            </a:r>
            <a:r>
              <a:rPr lang="en-US" sz="1200" dirty="0" smtClean="0"/>
              <a:t> </a:t>
            </a:r>
            <a:r>
              <a:rPr lang="en-US" sz="1200" b="1" dirty="0" smtClean="0"/>
              <a:t>7</a:t>
            </a:r>
            <a:r>
              <a:rPr lang="en-US" sz="1200" dirty="0" smtClean="0"/>
              <a:t>: 55–62 [57]  </a:t>
            </a:r>
          </a:p>
          <a:p>
            <a:pPr algn="l"/>
            <a:r>
              <a:rPr lang="en-US" sz="1200" b="1" dirty="0" smtClean="0">
                <a:hlinkClick r:id="" action="ppaction://hlinkfile"/>
              </a:rPr>
              <a:t>^</a:t>
            </a:r>
            <a:r>
              <a:rPr lang="en-US" sz="1200" dirty="0" smtClean="0"/>
              <a:t> Felix Klein-Frank (2001), </a:t>
            </a:r>
            <a:r>
              <a:rPr lang="en-US" sz="1200" i="1" dirty="0" smtClean="0"/>
              <a:t>Al-</a:t>
            </a:r>
            <a:r>
              <a:rPr lang="en-US" sz="1200" i="1" dirty="0" err="1" smtClean="0"/>
              <a:t>Kindi</a:t>
            </a:r>
            <a:r>
              <a:rPr lang="en-US" sz="1200" dirty="0" smtClean="0"/>
              <a:t>, in </a:t>
            </a:r>
            <a:r>
              <a:rPr lang="en-US" sz="1200" dirty="0" smtClean="0">
                <a:hlinkClick r:id="rId120" action="ppaction://hlinkfile" tooltip="Oliver Leaman"/>
              </a:rPr>
              <a:t>Oliver </a:t>
            </a:r>
            <a:r>
              <a:rPr lang="en-US" sz="1200" dirty="0" err="1" smtClean="0">
                <a:hlinkClick r:id="rId120" action="ppaction://hlinkfile" tooltip="Oliver Leaman"/>
              </a:rPr>
              <a:t>Leaman</a:t>
            </a:r>
            <a:r>
              <a:rPr lang="en-US" sz="1200" dirty="0" smtClean="0"/>
              <a:t> and </a:t>
            </a:r>
            <a:r>
              <a:rPr lang="en-US" sz="1200" dirty="0" err="1" smtClean="0">
                <a:hlinkClick r:id="rId116" action="ppaction://hlinkfile" tooltip="Hossein Nasr"/>
              </a:rPr>
              <a:t>Hossein</a:t>
            </a:r>
            <a:r>
              <a:rPr lang="en-US" sz="1200" dirty="0" smtClean="0">
                <a:hlinkClick r:id="rId116" action="ppaction://hlinkfile" tooltip="Hossein Nasr"/>
              </a:rPr>
              <a:t> Nasr</a:t>
            </a:r>
            <a:r>
              <a:rPr lang="en-US" sz="1200" dirty="0" smtClean="0"/>
              <a:t>, </a:t>
            </a:r>
            <a:r>
              <a:rPr lang="en-US" sz="1200" i="1" dirty="0" smtClean="0"/>
              <a:t>History of Islamic Philosophy</a:t>
            </a:r>
            <a:r>
              <a:rPr lang="en-US" sz="1200" dirty="0" smtClean="0"/>
              <a:t>, p. 172. </a:t>
            </a:r>
            <a:r>
              <a:rPr lang="en-US" sz="1200" dirty="0" err="1" smtClean="0">
                <a:hlinkClick r:id="rId121" action="ppaction://hlinkfile" tooltip="Routledge"/>
              </a:rPr>
              <a:t>Routledge</a:t>
            </a:r>
            <a:r>
              <a:rPr lang="en-US" sz="1200" dirty="0" smtClean="0"/>
              <a:t>, London. </a:t>
            </a:r>
          </a:p>
          <a:p>
            <a:pPr algn="l"/>
            <a:r>
              <a:rPr lang="en-US" sz="1200" b="1" dirty="0" smtClean="0">
                <a:hlinkClick r:id="" action="ppaction://hlinkfile"/>
              </a:rPr>
              <a:t>^</a:t>
            </a:r>
            <a:r>
              <a:rPr lang="en-US" sz="1200" dirty="0" smtClean="0"/>
              <a:t> A. Martin-</a:t>
            </a:r>
            <a:r>
              <a:rPr lang="en-US" sz="1200" dirty="0" err="1" smtClean="0"/>
              <a:t>Araguz</a:t>
            </a:r>
            <a:r>
              <a:rPr lang="en-US" sz="1200" dirty="0" smtClean="0"/>
              <a:t>, C. Bustamante-Martinez, </a:t>
            </a:r>
            <a:r>
              <a:rPr lang="en-US" sz="1200" dirty="0" err="1" smtClean="0"/>
              <a:t>Ajo</a:t>
            </a:r>
            <a:r>
              <a:rPr lang="en-US" sz="1200" dirty="0" smtClean="0"/>
              <a:t> V. Fernandez-</a:t>
            </a:r>
            <a:r>
              <a:rPr lang="en-US" sz="1200" dirty="0" err="1" smtClean="0"/>
              <a:t>Armayor</a:t>
            </a:r>
            <a:r>
              <a:rPr lang="en-US" sz="1200" dirty="0" smtClean="0"/>
              <a:t>, J. M. Moreno-Martinez (2002). "Neuroscience in al-</a:t>
            </a:r>
            <a:r>
              <a:rPr lang="en-US" sz="1200" dirty="0" err="1" smtClean="0"/>
              <a:t>Andalus</a:t>
            </a:r>
            <a:r>
              <a:rPr lang="en-US" sz="1200" dirty="0" smtClean="0"/>
              <a:t> and its influence on medieval scholastic medicine", </a:t>
            </a:r>
            <a:r>
              <a:rPr lang="en-US" sz="1200" i="1" dirty="0" err="1" smtClean="0"/>
              <a:t>Revista</a:t>
            </a:r>
            <a:r>
              <a:rPr lang="en-US" sz="1200" i="1" dirty="0" smtClean="0"/>
              <a:t> de </a:t>
            </a:r>
            <a:r>
              <a:rPr lang="en-US" sz="1200" i="1" dirty="0" err="1" smtClean="0"/>
              <a:t>neurología</a:t>
            </a:r>
            <a:r>
              <a:rPr lang="en-US" sz="1200" dirty="0" smtClean="0"/>
              <a:t> </a:t>
            </a:r>
            <a:r>
              <a:rPr lang="en-US" sz="1200" b="1" dirty="0" smtClean="0"/>
              <a:t>34</a:t>
            </a:r>
            <a:r>
              <a:rPr lang="en-US" sz="1200" dirty="0" smtClean="0"/>
              <a:t> (9), pp. 877–892.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b="1" i="1" baseline="30000" dirty="0" smtClean="0">
                <a:hlinkClick r:id="" action="ppaction://hlinkfile"/>
              </a:rPr>
              <a:t>c</a:t>
            </a:r>
            <a:r>
              <a:rPr lang="en-US" sz="1200" dirty="0" smtClean="0"/>
              <a:t> </a:t>
            </a:r>
            <a:r>
              <a:rPr lang="en-US" sz="1200" dirty="0" err="1" smtClean="0"/>
              <a:t>Bashar</a:t>
            </a:r>
            <a:r>
              <a:rPr lang="en-US" sz="1200" dirty="0" smtClean="0"/>
              <a:t> </a:t>
            </a:r>
            <a:r>
              <a:rPr lang="en-US" sz="1200" dirty="0" err="1" smtClean="0"/>
              <a:t>Saad</a:t>
            </a:r>
            <a:r>
              <a:rPr lang="en-US" sz="1200" dirty="0" smtClean="0"/>
              <a:t>, Hassan </a:t>
            </a:r>
            <a:r>
              <a:rPr lang="en-US" sz="1200" dirty="0" err="1" smtClean="0"/>
              <a:t>Azaizeh</a:t>
            </a:r>
            <a:r>
              <a:rPr lang="en-US" sz="1200" dirty="0" smtClean="0"/>
              <a:t>, Omar Said (October 2005). "Tradition and Perspectives of Arab Herbal Medicine: A Review", </a:t>
            </a:r>
            <a:r>
              <a:rPr lang="en-US" sz="1200" i="1" dirty="0" smtClean="0"/>
              <a:t>Evidence-based Complementary and Alternative Medicine</a:t>
            </a:r>
            <a:r>
              <a:rPr lang="en-US" sz="1200" dirty="0" smtClean="0"/>
              <a:t> </a:t>
            </a:r>
            <a:r>
              <a:rPr lang="en-US" sz="1200" b="1" dirty="0" smtClean="0"/>
              <a:t>2</a:t>
            </a:r>
            <a:r>
              <a:rPr lang="en-US" sz="1200" dirty="0" smtClean="0"/>
              <a:t> (4), pp. 475–479 [476]. </a:t>
            </a:r>
            <a:r>
              <a:rPr lang="en-US" sz="1200" dirty="0" smtClean="0">
                <a:hlinkClick r:id="rId17" action="ppaction://hlinkfile" tooltip="Oxford University Press"/>
              </a:rPr>
              <a:t>Oxford University Press</a:t>
            </a:r>
            <a:r>
              <a:rPr lang="en-US" sz="1200" dirty="0" smtClean="0"/>
              <a:t>. </a:t>
            </a:r>
          </a:p>
          <a:p>
            <a:pPr algn="l"/>
            <a:r>
              <a:rPr lang="en-US" sz="1200" b="1" dirty="0" smtClean="0">
                <a:hlinkClick r:id="" action="ppaction://hlinkfile"/>
              </a:rPr>
              <a:t>^</a:t>
            </a:r>
            <a:r>
              <a:rPr lang="en-US" sz="1200" dirty="0" smtClean="0"/>
              <a:t> </a:t>
            </a:r>
            <a:r>
              <a:rPr lang="en-US" sz="1200" dirty="0" err="1" smtClean="0"/>
              <a:t>Khaled</a:t>
            </a:r>
            <a:r>
              <a:rPr lang="en-US" sz="1200" dirty="0" smtClean="0"/>
              <a:t> al-</a:t>
            </a:r>
            <a:r>
              <a:rPr lang="en-US" sz="1200" dirty="0" err="1" smtClean="0"/>
              <a:t>Hadidi</a:t>
            </a:r>
            <a:r>
              <a:rPr lang="en-US" sz="1200" dirty="0" smtClean="0"/>
              <a:t> (1978), "The Role of Muslim Scholars in </a:t>
            </a:r>
            <a:r>
              <a:rPr lang="en-US" sz="1200" dirty="0" err="1" smtClean="0"/>
              <a:t>Oto</a:t>
            </a:r>
            <a:r>
              <a:rPr lang="en-US" sz="1200" dirty="0" smtClean="0"/>
              <a:t>-rhino-</a:t>
            </a:r>
            <a:r>
              <a:rPr lang="en-US" sz="1200" dirty="0" err="1" smtClean="0"/>
              <a:t>Laryngology</a:t>
            </a:r>
            <a:r>
              <a:rPr lang="en-US" sz="1200" dirty="0" smtClean="0"/>
              <a:t>", </a:t>
            </a:r>
            <a:r>
              <a:rPr lang="en-US" sz="1200" i="1" dirty="0" smtClean="0"/>
              <a:t>The Egyptian Journal of O.R.L.</a:t>
            </a:r>
            <a:r>
              <a:rPr lang="en-US" sz="1200" dirty="0" smtClean="0"/>
              <a:t> </a:t>
            </a:r>
            <a:r>
              <a:rPr lang="en-US" sz="1200" b="1" dirty="0" smtClean="0"/>
              <a:t>4</a:t>
            </a:r>
            <a:r>
              <a:rPr lang="en-US" sz="1200" dirty="0" smtClean="0"/>
              <a:t> (1), pp. 1–15. (</a:t>
            </a:r>
            <a:r>
              <a:rPr lang="en-US" sz="1200" dirty="0" smtClean="0">
                <a:hlinkClick r:id="rId22" action="ppaction://hlinkfile" tooltip="Cf."/>
              </a:rPr>
              <a:t>cf.</a:t>
            </a:r>
            <a:r>
              <a:rPr lang="en-US" sz="1200" dirty="0" smtClean="0"/>
              <a:t> </a:t>
            </a:r>
            <a:r>
              <a:rPr lang="en-US" sz="1200" dirty="0" smtClean="0">
                <a:hlinkClick r:id="rId137"/>
              </a:rPr>
              <a:t>Ear, Nose and Throat Medical Practice in Muslim Heritage</a:t>
            </a:r>
            <a:r>
              <a:rPr lang="en-US" sz="1200" dirty="0" smtClean="0"/>
              <a:t>, Foundation for Science Technology and Civilization.) </a:t>
            </a:r>
          </a:p>
          <a:p>
            <a:pPr algn="l"/>
            <a:r>
              <a:rPr lang="en-US" sz="1200" b="1" dirty="0" smtClean="0">
                <a:hlinkClick r:id="" action="ppaction://hlinkfile"/>
              </a:rPr>
              <a:t>^</a:t>
            </a:r>
            <a:r>
              <a:rPr lang="en-US" sz="1200" dirty="0" smtClean="0"/>
              <a:t> </a:t>
            </a:r>
            <a:r>
              <a:rPr lang="en-US" sz="1200" dirty="0" err="1" smtClean="0"/>
              <a:t>Cas</a:t>
            </a:r>
            <a:r>
              <a:rPr lang="en-US" sz="1200" dirty="0" smtClean="0"/>
              <a:t> </a:t>
            </a:r>
            <a:r>
              <a:rPr lang="en-US" sz="1200" dirty="0" err="1" smtClean="0"/>
              <a:t>Lek</a:t>
            </a:r>
            <a:r>
              <a:rPr lang="en-US" sz="1200" dirty="0" smtClean="0"/>
              <a:t> </a:t>
            </a:r>
            <a:r>
              <a:rPr lang="en-US" sz="1200" dirty="0" err="1" smtClean="0"/>
              <a:t>Cesk</a:t>
            </a:r>
            <a:r>
              <a:rPr lang="en-US" sz="1200" dirty="0" smtClean="0"/>
              <a:t> (1980). "The father of medicine, Avicenna, in our science and culture: Abu Ali </a:t>
            </a:r>
            <a:r>
              <a:rPr lang="en-US" sz="1200" dirty="0" err="1" smtClean="0"/>
              <a:t>ibn</a:t>
            </a:r>
            <a:r>
              <a:rPr lang="en-US" sz="1200" dirty="0" smtClean="0"/>
              <a:t> </a:t>
            </a:r>
            <a:r>
              <a:rPr lang="en-US" sz="1200" dirty="0" err="1" smtClean="0"/>
              <a:t>Sina</a:t>
            </a:r>
            <a:r>
              <a:rPr lang="en-US" sz="1200" dirty="0" smtClean="0"/>
              <a:t> (980–1037)", </a:t>
            </a:r>
            <a:r>
              <a:rPr lang="en-US" sz="1200" i="1" dirty="0" err="1" smtClean="0"/>
              <a:t>Becka</a:t>
            </a:r>
            <a:r>
              <a:rPr lang="en-US" sz="1200" i="1" dirty="0" smtClean="0"/>
              <a:t> J.</a:t>
            </a:r>
            <a:r>
              <a:rPr lang="en-US" sz="1200" dirty="0" smtClean="0"/>
              <a:t> </a:t>
            </a:r>
            <a:r>
              <a:rPr lang="en-US" sz="1200" b="1" dirty="0" smtClean="0"/>
              <a:t>119</a:t>
            </a:r>
            <a:r>
              <a:rPr lang="en-US" sz="1200" dirty="0" smtClean="0"/>
              <a:t> (1), pp. 17–23. </a:t>
            </a:r>
          </a:p>
          <a:p>
            <a:pPr algn="l"/>
            <a:r>
              <a:rPr lang="en-US" sz="1200" b="1" dirty="0" smtClean="0">
                <a:hlinkClick r:id="" action="ppaction://hlinkfile"/>
              </a:rPr>
              <a:t>^</a:t>
            </a:r>
            <a:r>
              <a:rPr lang="en-US" sz="1200" dirty="0" smtClean="0"/>
              <a:t> Katharine Park (March 1990). "</a:t>
            </a:r>
            <a:r>
              <a:rPr lang="en-US" sz="1200" i="1" dirty="0" smtClean="0"/>
              <a:t>Avicenna in Renaissance Italy: The Canon and Medical Teaching in Italian Universities after 1500</a:t>
            </a:r>
            <a:r>
              <a:rPr lang="en-US" sz="1200" dirty="0" smtClean="0"/>
              <a:t> by Nancy G. </a:t>
            </a:r>
            <a:r>
              <a:rPr lang="en-US" sz="1200" dirty="0" err="1" smtClean="0"/>
              <a:t>Siraisi</a:t>
            </a:r>
            <a:r>
              <a:rPr lang="en-US" sz="1200" dirty="0" smtClean="0"/>
              <a:t>", </a:t>
            </a:r>
            <a:r>
              <a:rPr lang="en-US" sz="1200" i="1" dirty="0" smtClean="0"/>
              <a:t>The Journal of Modern History</a:t>
            </a:r>
            <a:r>
              <a:rPr lang="en-US" sz="1200" dirty="0" smtClean="0"/>
              <a:t> </a:t>
            </a:r>
            <a:r>
              <a:rPr lang="en-US" sz="1200" b="1" dirty="0" smtClean="0"/>
              <a:t>62</a:t>
            </a:r>
            <a:r>
              <a:rPr lang="en-US" sz="1200" dirty="0" smtClean="0"/>
              <a:t> (1), pp. 169–170. </a:t>
            </a:r>
          </a:p>
          <a:p>
            <a:pPr algn="l"/>
            <a:r>
              <a:rPr lang="en-US" sz="1200" b="1" dirty="0" smtClean="0">
                <a:hlinkClick r:id="" action="ppaction://hlinkfile"/>
              </a:rPr>
              <a:t>^</a:t>
            </a:r>
            <a:r>
              <a:rPr lang="en-US" sz="1200" dirty="0" smtClean="0"/>
              <a:t> David W. </a:t>
            </a:r>
            <a:r>
              <a:rPr lang="en-US" sz="1200" dirty="0" err="1" smtClean="0"/>
              <a:t>Tschanz</a:t>
            </a:r>
            <a:r>
              <a:rPr lang="en-US" sz="1200" dirty="0" smtClean="0"/>
              <a:t>, MSPH, PhD (August 2003). "Arab Roots of European Medicine", </a:t>
            </a:r>
            <a:r>
              <a:rPr lang="en-US" sz="1200" i="1" dirty="0" smtClean="0"/>
              <a:t>Heart Views</a:t>
            </a:r>
            <a:r>
              <a:rPr lang="en-US" sz="1200" dirty="0" smtClean="0"/>
              <a:t> </a:t>
            </a:r>
            <a:r>
              <a:rPr lang="en-US" sz="1200" b="1" dirty="0" smtClean="0"/>
              <a:t>4</a:t>
            </a:r>
            <a:r>
              <a:rPr lang="en-US" sz="1200" dirty="0" smtClean="0"/>
              <a:t> (2). </a:t>
            </a:r>
          </a:p>
          <a:p>
            <a:pPr algn="l"/>
            <a:r>
              <a:rPr lang="en-US" sz="1200" b="1" dirty="0" smtClean="0">
                <a:hlinkClick r:id="" action="ppaction://hlinkfile"/>
              </a:rPr>
              <a:t>^</a:t>
            </a:r>
            <a:r>
              <a:rPr lang="en-US" sz="1200" dirty="0" smtClean="0"/>
              <a:t> Jonathan D. </a:t>
            </a:r>
            <a:r>
              <a:rPr lang="en-US" sz="1200" dirty="0" err="1" smtClean="0"/>
              <a:t>Eldredge</a:t>
            </a:r>
            <a:r>
              <a:rPr lang="en-US" sz="1200" dirty="0" smtClean="0"/>
              <a:t> (2003), "The </a:t>
            </a:r>
            <a:r>
              <a:rPr lang="en-US" sz="1200" dirty="0" err="1" smtClean="0"/>
              <a:t>Randomised</a:t>
            </a:r>
            <a:r>
              <a:rPr lang="en-US" sz="1200" dirty="0" smtClean="0"/>
              <a:t> Controlled Trial design: unrecognized opportunities for health sciences librarianship", </a:t>
            </a:r>
            <a:r>
              <a:rPr lang="en-US" sz="1200" i="1" dirty="0" smtClean="0"/>
              <a:t>Health Information and Libraries Journal</a:t>
            </a:r>
            <a:r>
              <a:rPr lang="en-US" sz="1200" dirty="0" smtClean="0"/>
              <a:t> </a:t>
            </a:r>
            <a:r>
              <a:rPr lang="en-US" sz="1200" b="1" dirty="0" smtClean="0"/>
              <a:t>20</a:t>
            </a:r>
            <a:r>
              <a:rPr lang="en-US" sz="1200" dirty="0" smtClean="0"/>
              <a:t>, pp. 34–44 [36]. </a:t>
            </a:r>
          </a:p>
          <a:p>
            <a:pPr algn="l"/>
            <a:r>
              <a:rPr lang="en-US" sz="1200" b="1" dirty="0" smtClean="0">
                <a:hlinkClick r:id="" action="ppaction://hlinkfile"/>
              </a:rPr>
              <a:t>^</a:t>
            </a:r>
            <a:r>
              <a:rPr lang="en-US" sz="1200" dirty="0" smtClean="0"/>
              <a:t> Bernard S. Bloom, Aurelia </a:t>
            </a:r>
            <a:r>
              <a:rPr lang="en-US" sz="1200" dirty="0" err="1" smtClean="0"/>
              <a:t>Retbi</a:t>
            </a:r>
            <a:r>
              <a:rPr lang="en-US" sz="1200" dirty="0" smtClean="0"/>
              <a:t>, Sandrine </a:t>
            </a:r>
            <a:r>
              <a:rPr lang="en-US" sz="1200" dirty="0" err="1" smtClean="0"/>
              <a:t>Dahan</a:t>
            </a:r>
            <a:r>
              <a:rPr lang="en-US" sz="1200" dirty="0" smtClean="0"/>
              <a:t>, </a:t>
            </a:r>
            <a:r>
              <a:rPr lang="en-US" sz="1200" dirty="0" err="1" smtClean="0"/>
              <a:t>Egon</a:t>
            </a:r>
            <a:r>
              <a:rPr lang="en-US" sz="1200" dirty="0" smtClean="0"/>
              <a:t> </a:t>
            </a:r>
            <a:r>
              <a:rPr lang="en-US" sz="1200" dirty="0" err="1" smtClean="0"/>
              <a:t>Jonsson</a:t>
            </a:r>
            <a:r>
              <a:rPr lang="en-US" sz="1200" dirty="0" smtClean="0"/>
              <a:t> (2000), "Evaluation Of Randomized Controlled Trials On Complementary And Alternative Medicine", </a:t>
            </a:r>
            <a:r>
              <a:rPr lang="en-US" sz="1200" i="1" dirty="0" smtClean="0"/>
              <a:t>International Journal of Technology Assessment in Health Care</a:t>
            </a:r>
            <a:r>
              <a:rPr lang="en-US" sz="1200" dirty="0" smtClean="0"/>
              <a:t> </a:t>
            </a:r>
            <a:r>
              <a:rPr lang="en-US" sz="1200" b="1" dirty="0" smtClean="0"/>
              <a:t>16</a:t>
            </a:r>
            <a:r>
              <a:rPr lang="en-US" sz="1200" dirty="0" smtClean="0"/>
              <a:t> (1), pp. 13–21 [19]. </a:t>
            </a:r>
          </a:p>
          <a:p>
            <a:pPr algn="l"/>
            <a:r>
              <a:rPr lang="en-US" sz="1200" b="1" dirty="0" smtClean="0">
                <a:hlinkClick r:id="" action="ppaction://hlinkfile"/>
              </a:rPr>
              <a:t>^</a:t>
            </a:r>
            <a:r>
              <a:rPr lang="en-US" sz="1200" dirty="0" smtClean="0"/>
              <a:t> D. Craig </a:t>
            </a:r>
            <a:r>
              <a:rPr lang="en-US" sz="1200" dirty="0" err="1" smtClean="0"/>
              <a:t>Brater</a:t>
            </a:r>
            <a:r>
              <a:rPr lang="en-US" sz="1200" dirty="0" smtClean="0"/>
              <a:t> and Walter J. Daly (2000), "Clinical pharmacology in the Middle Ages: Principles that presage the 21st century", </a:t>
            </a:r>
            <a:r>
              <a:rPr lang="en-US" sz="1200" i="1" dirty="0" smtClean="0"/>
              <a:t>Clinical Pharmacology &amp; Therapeutics</a:t>
            </a:r>
            <a:r>
              <a:rPr lang="en-US" sz="1200" dirty="0" smtClean="0"/>
              <a:t> </a:t>
            </a:r>
            <a:r>
              <a:rPr lang="en-US" sz="1200" b="1" dirty="0" smtClean="0"/>
              <a:t>67</a:t>
            </a:r>
            <a:r>
              <a:rPr lang="en-US" sz="1200" dirty="0" smtClean="0"/>
              <a:t> (5), pp. 447–450 [449]. </a:t>
            </a:r>
          </a:p>
          <a:p>
            <a:pPr algn="l"/>
            <a:r>
              <a:rPr lang="en-US" sz="1200" b="1" dirty="0" smtClean="0">
                <a:hlinkClick r:id="" action="ppaction://hlinkfile"/>
              </a:rPr>
              <a:t>^</a:t>
            </a:r>
            <a:r>
              <a:rPr lang="en-US" sz="1200" dirty="0" smtClean="0"/>
              <a:t> Walter J. Daly and D. Craig </a:t>
            </a:r>
            <a:r>
              <a:rPr lang="en-US" sz="1200" dirty="0" err="1" smtClean="0"/>
              <a:t>Brater</a:t>
            </a:r>
            <a:r>
              <a:rPr lang="en-US" sz="1200" dirty="0" smtClean="0"/>
              <a:t> (2000), "Medieval contributions to the search for truth in clinical medicine", </a:t>
            </a:r>
            <a:r>
              <a:rPr lang="en-US" sz="1200" i="1" dirty="0" smtClean="0"/>
              <a:t>Perspectives in Biology and Medicine</a:t>
            </a:r>
            <a:r>
              <a:rPr lang="en-US" sz="1200" dirty="0" smtClean="0"/>
              <a:t> </a:t>
            </a:r>
            <a:r>
              <a:rPr lang="en-US" sz="1200" b="1" dirty="0" smtClean="0"/>
              <a:t>43</a:t>
            </a:r>
            <a:r>
              <a:rPr lang="en-US" sz="1200" dirty="0" smtClean="0"/>
              <a:t> (4), pp. 530–540 [536], </a:t>
            </a:r>
            <a:r>
              <a:rPr lang="en-US" sz="1200" dirty="0" smtClean="0">
                <a:hlinkClick r:id="rId138" action="ppaction://hlinkfile" tooltip="Johns Hopkins University Press"/>
              </a:rPr>
              <a:t>Johns Hopkins University Press</a:t>
            </a:r>
            <a:r>
              <a:rPr lang="en-US" sz="1200" dirty="0" smtClean="0"/>
              <a:t>. </a:t>
            </a:r>
          </a:p>
          <a:p>
            <a:pPr algn="l"/>
            <a:r>
              <a:rPr lang="en-US" sz="1200" b="1" dirty="0" smtClean="0">
                <a:hlinkClick r:id="" action="ppaction://hlinkfile"/>
              </a:rPr>
              <a:t>^</a:t>
            </a:r>
            <a:r>
              <a:rPr lang="en-US" sz="1200" dirty="0" smtClean="0"/>
              <a:t> D. Craig </a:t>
            </a:r>
            <a:r>
              <a:rPr lang="en-US" sz="1200" dirty="0" err="1" smtClean="0"/>
              <a:t>Brater</a:t>
            </a:r>
            <a:r>
              <a:rPr lang="en-US" sz="1200" dirty="0" smtClean="0"/>
              <a:t> and Walter J. Daly (2000), "Clinical pharmacology in the Middle Ages: Principles that presage the 21st century", </a:t>
            </a:r>
            <a:r>
              <a:rPr lang="en-US" sz="1200" i="1" dirty="0" smtClean="0"/>
              <a:t>Clinical Pharmacology &amp; Therapeutics</a:t>
            </a:r>
            <a:r>
              <a:rPr lang="en-US" sz="1200" dirty="0" smtClean="0"/>
              <a:t> </a:t>
            </a:r>
            <a:r>
              <a:rPr lang="en-US" sz="1200" b="1" dirty="0" smtClean="0"/>
              <a:t>67</a:t>
            </a:r>
            <a:r>
              <a:rPr lang="en-US" sz="1200" dirty="0" smtClean="0"/>
              <a:t> (5), pp. 447–450 [448]. </a:t>
            </a:r>
          </a:p>
          <a:p>
            <a:pPr algn="l"/>
            <a:r>
              <a:rPr lang="en-US" sz="1200" b="1" dirty="0" smtClean="0">
                <a:hlinkClick r:id="" action="ppaction://hlinkfile"/>
              </a:rPr>
              <a:t>^</a:t>
            </a:r>
            <a:r>
              <a:rPr lang="en-US" sz="1200" dirty="0" smtClean="0"/>
              <a:t> </a:t>
            </a:r>
            <a:r>
              <a:rPr lang="en-US" sz="1200" dirty="0" smtClean="0">
                <a:hlinkClick r:id="rId139"/>
              </a:rPr>
              <a:t>The Canon of Medicine</a:t>
            </a:r>
            <a:r>
              <a:rPr lang="en-US" sz="1200" dirty="0" smtClean="0"/>
              <a:t>, The American Institute of </a:t>
            </a:r>
            <a:r>
              <a:rPr lang="en-US" sz="1200" dirty="0" err="1" smtClean="0"/>
              <a:t>Unani</a:t>
            </a:r>
            <a:r>
              <a:rPr lang="en-US" sz="1200" dirty="0" smtClean="0"/>
              <a:t> Medicine, 2003. </a:t>
            </a:r>
          </a:p>
          <a:p>
            <a:pPr algn="l"/>
            <a:r>
              <a:rPr lang="en-US" sz="1200" b="1" dirty="0" smtClean="0">
                <a:hlinkClick r:id="" action="ppaction://hlinkfile"/>
              </a:rPr>
              <a:t>^</a:t>
            </a:r>
            <a:r>
              <a:rPr lang="en-US" sz="1200" dirty="0" smtClean="0"/>
              <a:t> </a:t>
            </a:r>
            <a:r>
              <a:rPr lang="en-US" sz="1200" dirty="0" err="1" smtClean="0"/>
              <a:t>Rabie</a:t>
            </a:r>
            <a:r>
              <a:rPr lang="en-US" sz="1200" dirty="0" smtClean="0"/>
              <a:t> E. Abdel-</a:t>
            </a:r>
            <a:r>
              <a:rPr lang="en-US" sz="1200" dirty="0" err="1" smtClean="0"/>
              <a:t>Halim</a:t>
            </a:r>
            <a:r>
              <a:rPr lang="en-US" sz="1200" dirty="0" smtClean="0"/>
              <a:t> (2006), "Contributions of </a:t>
            </a:r>
            <a:r>
              <a:rPr lang="en-US" sz="1200" dirty="0" err="1" smtClean="0"/>
              <a:t>Muhadhdhab</a:t>
            </a:r>
            <a:r>
              <a:rPr lang="en-US" sz="1200" dirty="0" smtClean="0"/>
              <a:t> Al-</a:t>
            </a:r>
            <a:r>
              <a:rPr lang="en-US" sz="1200" dirty="0" err="1" smtClean="0"/>
              <a:t>Deen</a:t>
            </a:r>
            <a:r>
              <a:rPr lang="en-US" sz="1200" dirty="0" smtClean="0"/>
              <a:t> Al-Baghdadi to the progress of medicine and urology", </a:t>
            </a:r>
            <a:r>
              <a:rPr lang="en-US" sz="1200" i="1" dirty="0" smtClean="0"/>
              <a:t>Saudi Medical Journal</a:t>
            </a:r>
            <a:r>
              <a:rPr lang="en-US" sz="1200" dirty="0" smtClean="0"/>
              <a:t> </a:t>
            </a:r>
            <a:r>
              <a:rPr lang="en-US" sz="1200" b="1" dirty="0" smtClean="0"/>
              <a:t>27</a:t>
            </a:r>
            <a:r>
              <a:rPr lang="en-US" sz="1200" dirty="0" smtClean="0"/>
              <a:t> (11): 1631–1641. </a:t>
            </a:r>
          </a:p>
          <a:p>
            <a:pPr algn="l"/>
            <a:r>
              <a:rPr lang="en-US" sz="1200" b="1" dirty="0" smtClean="0">
                <a:hlinkClick r:id="" action="ppaction://hlinkfile"/>
              </a:rPr>
              <a:t>^</a:t>
            </a:r>
            <a:r>
              <a:rPr lang="en-US" sz="1200" dirty="0" smtClean="0"/>
              <a:t> </a:t>
            </a:r>
            <a:r>
              <a:rPr lang="en-US" sz="1200" dirty="0" err="1" smtClean="0"/>
              <a:t>Rabie</a:t>
            </a:r>
            <a:r>
              <a:rPr lang="en-US" sz="1200" dirty="0" smtClean="0"/>
              <a:t> E. Abdel-</a:t>
            </a:r>
            <a:r>
              <a:rPr lang="en-US" sz="1200" dirty="0" err="1" smtClean="0"/>
              <a:t>Halim</a:t>
            </a:r>
            <a:r>
              <a:rPr lang="en-US" sz="1200" dirty="0" smtClean="0"/>
              <a:t> (2005), "Contributions of </a:t>
            </a:r>
            <a:r>
              <a:rPr lang="en-US" sz="1200" dirty="0" err="1" smtClean="0"/>
              <a:t>Ibn</a:t>
            </a:r>
            <a:r>
              <a:rPr lang="en-US" sz="1200" dirty="0" smtClean="0"/>
              <a:t> </a:t>
            </a:r>
            <a:r>
              <a:rPr lang="en-US" sz="1200" dirty="0" err="1" smtClean="0"/>
              <a:t>Zuhr</a:t>
            </a:r>
            <a:r>
              <a:rPr lang="en-US" sz="1200" dirty="0" smtClean="0"/>
              <a:t> (Avenzoar) to the progress of surgery: A study and translations from his book Al-</a:t>
            </a:r>
            <a:r>
              <a:rPr lang="en-US" sz="1200" dirty="0" err="1" smtClean="0"/>
              <a:t>Taisir</a:t>
            </a:r>
            <a:r>
              <a:rPr lang="en-US" sz="1200" dirty="0" smtClean="0"/>
              <a:t>", </a:t>
            </a:r>
            <a:r>
              <a:rPr lang="en-US" sz="1200" i="1" dirty="0" smtClean="0"/>
              <a:t>Saudi Medical Journal 2005; Vol. 26 (9): 1333–1339</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40"/>
              </a:rPr>
              <a:t>Islamic medicine</a:t>
            </a:r>
            <a:r>
              <a:rPr lang="en-US" sz="1200" dirty="0" smtClean="0"/>
              <a:t>, </a:t>
            </a:r>
            <a:r>
              <a:rPr lang="en-US" sz="1200" i="1" dirty="0" smtClean="0">
                <a:hlinkClick r:id="rId141" action="ppaction://hlinkfile" tooltip="Hutchinson Encyclopedia"/>
              </a:rPr>
              <a:t>Hutchinson Encyclopedia</a:t>
            </a:r>
            <a:r>
              <a:rPr lang="en-US" sz="1200" dirty="0" smtClean="0"/>
              <a:t>. </a:t>
            </a:r>
          </a:p>
          <a:p>
            <a:pPr algn="l"/>
            <a:r>
              <a:rPr lang="en-US" sz="1200" b="1" dirty="0" smtClean="0">
                <a:hlinkClick r:id="" action="ppaction://hlinkfile"/>
              </a:rPr>
              <a:t>^</a:t>
            </a:r>
            <a:r>
              <a:rPr lang="en-US" sz="1200" dirty="0" smtClean="0"/>
              <a:t> Chairman's Reflections (2004), "Traditional Medicine Among Gulf Arabs, Part II: Blood-letting", </a:t>
            </a:r>
            <a:r>
              <a:rPr lang="en-US" sz="1200" i="1" dirty="0" smtClean="0"/>
              <a:t>Heart Views</a:t>
            </a:r>
            <a:r>
              <a:rPr lang="en-US" sz="1200" dirty="0" smtClean="0"/>
              <a:t> </a:t>
            </a:r>
            <a:r>
              <a:rPr lang="en-US" sz="1200" b="1" dirty="0" smtClean="0"/>
              <a:t>5</a:t>
            </a:r>
            <a:r>
              <a:rPr lang="en-US" sz="1200" dirty="0" smtClean="0"/>
              <a:t> (2), pp. 74–85 [80]. </a:t>
            </a:r>
          </a:p>
          <a:p>
            <a:pPr algn="l"/>
            <a:r>
              <a:rPr lang="en-US" sz="1200" b="1" dirty="0" smtClean="0">
                <a:hlinkClick r:id="" action="ppaction://hlinkfile"/>
              </a:rPr>
              <a:t>^</a:t>
            </a:r>
            <a:r>
              <a:rPr lang="en-US" sz="1200" dirty="0" smtClean="0"/>
              <a:t> S. A. Al-</a:t>
            </a:r>
            <a:r>
              <a:rPr lang="en-US" sz="1200" dirty="0" err="1" smtClean="0"/>
              <a:t>Dabbagh</a:t>
            </a:r>
            <a:r>
              <a:rPr lang="en-US" sz="1200" dirty="0" smtClean="0"/>
              <a:t> (1978). "</a:t>
            </a:r>
            <a:r>
              <a:rPr lang="en-US" sz="1200" dirty="0" err="1" smtClean="0"/>
              <a:t>Ibn</a:t>
            </a:r>
            <a:r>
              <a:rPr lang="en-US" sz="1200" dirty="0" smtClean="0"/>
              <a:t> Al-</a:t>
            </a:r>
            <a:r>
              <a:rPr lang="en-US" sz="1200" dirty="0" err="1" smtClean="0"/>
              <a:t>Nafis</a:t>
            </a:r>
            <a:r>
              <a:rPr lang="en-US" sz="1200" dirty="0" smtClean="0"/>
              <a:t> and the pulmonary circulation", </a:t>
            </a:r>
            <a:r>
              <a:rPr lang="en-US" sz="1200" i="1" dirty="0" smtClean="0">
                <a:hlinkClick r:id="rId142" action="ppaction://hlinkfile" tooltip="The Lancet"/>
              </a:rPr>
              <a:t>The Lancet</a:t>
            </a:r>
            <a:r>
              <a:rPr lang="en-US" sz="1200" dirty="0" smtClean="0"/>
              <a:t> </a:t>
            </a:r>
            <a:r>
              <a:rPr lang="en-US" sz="1200" b="1" dirty="0" smtClean="0"/>
              <a:t>1</a:t>
            </a:r>
            <a:r>
              <a:rPr lang="en-US" sz="1200" dirty="0" smtClean="0"/>
              <a:t>: 1148. </a:t>
            </a:r>
          </a:p>
          <a:p>
            <a:pPr algn="l"/>
            <a:r>
              <a:rPr lang="en-US" sz="1200" b="1" dirty="0" smtClean="0">
                <a:hlinkClick r:id="" action="ppaction://hlinkfile"/>
              </a:rPr>
              <a:t>^</a:t>
            </a:r>
            <a:r>
              <a:rPr lang="en-US" sz="1200" dirty="0" smtClean="0"/>
              <a:t> Husain F. </a:t>
            </a:r>
            <a:r>
              <a:rPr lang="en-US" sz="1200" dirty="0" err="1" smtClean="0"/>
              <a:t>Nagamia</a:t>
            </a:r>
            <a:r>
              <a:rPr lang="en-US" sz="1200" dirty="0" smtClean="0"/>
              <a:t> (2003), "</a:t>
            </a:r>
            <a:r>
              <a:rPr lang="en-US" sz="1200" dirty="0" err="1" smtClean="0"/>
              <a:t>Ibn</a:t>
            </a:r>
            <a:r>
              <a:rPr lang="en-US" sz="1200" dirty="0" smtClean="0"/>
              <a:t> al-</a:t>
            </a:r>
            <a:r>
              <a:rPr lang="en-US" sz="1200" dirty="0" err="1" smtClean="0"/>
              <a:t>Nafīs</a:t>
            </a:r>
            <a:r>
              <a:rPr lang="en-US" sz="1200" dirty="0" smtClean="0"/>
              <a:t>: A Biographical Sketch of the Discoverer of Pulmonary and Coronary Circulation", </a:t>
            </a:r>
            <a:r>
              <a:rPr lang="en-US" sz="1200" i="1" dirty="0" smtClean="0"/>
              <a:t>Journal of the International Society for the History of Islamic Medicine</a:t>
            </a:r>
            <a:r>
              <a:rPr lang="en-US" sz="1200" dirty="0" smtClean="0"/>
              <a:t> </a:t>
            </a:r>
            <a:r>
              <a:rPr lang="en-US" sz="1200" b="1" dirty="0" smtClean="0"/>
              <a:t>1</a:t>
            </a:r>
            <a:r>
              <a:rPr lang="en-US" sz="1200" dirty="0" smtClean="0"/>
              <a:t>, pp. 22–28.</a:t>
            </a:r>
            <a:br>
              <a:rPr lang="en-US" sz="1200" dirty="0" smtClean="0"/>
            </a:br>
            <a:r>
              <a:rPr lang="en-US" sz="1200" dirty="0" smtClean="0"/>
              <a:t>Quotes </a:t>
            </a:r>
            <a:r>
              <a:rPr lang="en-US" sz="1200" dirty="0" err="1" smtClean="0">
                <a:hlinkClick r:id="rId143" action="ppaction://hlinkfile" tooltip="Ibn al-Nafis"/>
              </a:rPr>
              <a:t>Ibn</a:t>
            </a:r>
            <a:r>
              <a:rPr lang="en-US" sz="1200" dirty="0" smtClean="0">
                <a:hlinkClick r:id="rId143" action="ppaction://hlinkfile" tooltip="Ibn al-Nafis"/>
              </a:rPr>
              <a:t> al-</a:t>
            </a:r>
            <a:r>
              <a:rPr lang="en-US" sz="1200" dirty="0" err="1" smtClean="0">
                <a:hlinkClick r:id="rId143" action="ppaction://hlinkfile" tooltip="Ibn al-Nafis"/>
              </a:rPr>
              <a:t>Nafis</a:t>
            </a:r>
            <a:r>
              <a:rPr lang="en-US" sz="1200" dirty="0" smtClean="0"/>
              <a:t>, </a:t>
            </a:r>
            <a:r>
              <a:rPr lang="en-US" sz="1200" i="1" dirty="0" smtClean="0"/>
              <a:t>Commentary on Anatomy in Avicenna's Canon</a:t>
            </a:r>
            <a:r>
              <a:rPr lang="en-US" sz="1200" dirty="0" smtClean="0"/>
              <a:t>: "The notion (of </a:t>
            </a:r>
            <a:r>
              <a:rPr lang="en-US" sz="1200" dirty="0" err="1" smtClean="0"/>
              <a:t>Ibn</a:t>
            </a:r>
            <a:r>
              <a:rPr lang="en-US" sz="1200" dirty="0" smtClean="0"/>
              <a:t> </a:t>
            </a:r>
            <a:r>
              <a:rPr lang="en-US" sz="1200" dirty="0" err="1" smtClean="0"/>
              <a:t>Sînâ</a:t>
            </a:r>
            <a:r>
              <a:rPr lang="en-US" sz="1200" dirty="0" smtClean="0"/>
              <a:t>) that the blood in the right side of the heart is to nourish the heart is not true at all, for the nourishment of the heart is from the blood that goes through the vessels that permeate the body of the heart."</a:t>
            </a:r>
          </a:p>
          <a:p>
            <a:pPr algn="l"/>
            <a:r>
              <a:rPr lang="en-US" sz="1200" b="1" dirty="0" smtClean="0">
                <a:hlinkClick r:id="" action="ppaction://hlinkfile"/>
              </a:rPr>
              <a:t>^</a:t>
            </a:r>
            <a:r>
              <a:rPr lang="en-US" sz="1200" dirty="0" smtClean="0"/>
              <a:t> </a:t>
            </a:r>
            <a:r>
              <a:rPr lang="en-US" sz="1200" dirty="0" err="1" smtClean="0"/>
              <a:t>Matthijs</a:t>
            </a:r>
            <a:r>
              <a:rPr lang="en-US" sz="1200" dirty="0" smtClean="0"/>
              <a:t> </a:t>
            </a:r>
            <a:r>
              <a:rPr lang="en-US" sz="1200" dirty="0" err="1" smtClean="0"/>
              <a:t>Oudkerk</a:t>
            </a:r>
            <a:r>
              <a:rPr lang="en-US" sz="1200" dirty="0" smtClean="0"/>
              <a:t> (2004), </a:t>
            </a:r>
            <a:r>
              <a:rPr lang="en-US" sz="1200" i="1" dirty="0" smtClean="0"/>
              <a:t>Coronary Radiology</a:t>
            </a:r>
            <a:r>
              <a:rPr lang="en-US" sz="1200" dirty="0" smtClean="0"/>
              <a:t>, "Preface", </a:t>
            </a:r>
            <a:r>
              <a:rPr lang="en-US" sz="1200" dirty="0" smtClean="0">
                <a:hlinkClick r:id="rId144" action="ppaction://hlinkfile" tooltip="Springer Science+Business Media"/>
              </a:rPr>
              <a:t>Springer </a:t>
            </a:r>
            <a:r>
              <a:rPr lang="en-US" sz="1200" dirty="0" err="1" smtClean="0">
                <a:hlinkClick r:id="rId144" action="ppaction://hlinkfile" tooltip="Springer Science+Business Media"/>
              </a:rPr>
              <a:t>Science+Business</a:t>
            </a:r>
            <a:r>
              <a:rPr lang="en-US" sz="1200" dirty="0" smtClean="0">
                <a:hlinkClick r:id="rId144" action="ppaction://hlinkfile" tooltip="Springer Science+Business Media"/>
              </a:rPr>
              <a:t> Media</a:t>
            </a:r>
            <a:r>
              <a:rPr lang="en-US" sz="1200" dirty="0" smtClean="0"/>
              <a:t>, </a:t>
            </a:r>
            <a:r>
              <a:rPr lang="en-US" sz="1200" dirty="0" smtClean="0">
                <a:hlinkClick r:id="rId145" action="ppaction://hlinkfile"/>
              </a:rPr>
              <a:t>ISBN 3540436405</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35" action="ppaction://hlinkfile" tooltip="George Sarton"/>
              </a:rPr>
              <a:t>George </a:t>
            </a:r>
            <a:r>
              <a:rPr lang="en-US" sz="1200" dirty="0" err="1" smtClean="0">
                <a:hlinkClick r:id="rId135" action="ppaction://hlinkfile" tooltip="George Sarton"/>
              </a:rPr>
              <a:t>Sarton</a:t>
            </a:r>
            <a:r>
              <a:rPr lang="en-US" sz="1200" dirty="0" smtClean="0"/>
              <a:t> (</a:t>
            </a:r>
            <a:r>
              <a:rPr lang="en-US" sz="1200" dirty="0" smtClean="0">
                <a:hlinkClick r:id="rId22" action="ppaction://hlinkfile" tooltip="Cf."/>
              </a:rPr>
              <a:t>cf.</a:t>
            </a:r>
            <a:r>
              <a:rPr lang="en-US" sz="1200" dirty="0" smtClean="0"/>
              <a:t> Dr. Paul </a:t>
            </a:r>
            <a:r>
              <a:rPr lang="en-US" sz="1200" dirty="0" err="1" smtClean="0"/>
              <a:t>Ghalioungui</a:t>
            </a:r>
            <a:r>
              <a:rPr lang="en-US" sz="1200" dirty="0" smtClean="0"/>
              <a:t> (1982), "The West denies </a:t>
            </a:r>
            <a:r>
              <a:rPr lang="en-US" sz="1200" dirty="0" err="1" smtClean="0"/>
              <a:t>Ibn</a:t>
            </a:r>
            <a:r>
              <a:rPr lang="en-US" sz="1200" dirty="0" smtClean="0"/>
              <a:t> Al </a:t>
            </a:r>
            <a:r>
              <a:rPr lang="en-US" sz="1200" dirty="0" err="1" smtClean="0"/>
              <a:t>Nafis's</a:t>
            </a:r>
            <a:r>
              <a:rPr lang="en-US" sz="1200" dirty="0" smtClean="0"/>
              <a:t> contribution to the discovery of the circulation", </a:t>
            </a:r>
            <a:r>
              <a:rPr lang="en-US" sz="1200" i="1" dirty="0" smtClean="0"/>
              <a:t>Symposium on </a:t>
            </a:r>
            <a:r>
              <a:rPr lang="en-US" sz="1200" i="1" dirty="0" err="1" smtClean="0"/>
              <a:t>Ibn</a:t>
            </a:r>
            <a:r>
              <a:rPr lang="en-US" sz="1200" i="1" dirty="0" smtClean="0"/>
              <a:t> al-</a:t>
            </a:r>
            <a:r>
              <a:rPr lang="en-US" sz="1200" i="1" dirty="0" err="1" smtClean="0"/>
              <a:t>Nafis</a:t>
            </a:r>
            <a:r>
              <a:rPr lang="en-US" sz="1200" dirty="0" smtClean="0"/>
              <a:t>, Second International Conference on Islamic Medicine: Islamic Medical Organization, Kuwait)</a:t>
            </a:r>
            <a:br>
              <a:rPr lang="en-US" sz="1200" dirty="0" smtClean="0"/>
            </a:br>
            <a:r>
              <a:rPr lang="en-US" sz="1200" dirty="0" smtClean="0"/>
              <a:t>(</a:t>
            </a:r>
            <a:r>
              <a:rPr lang="en-US" sz="1200" dirty="0" smtClean="0">
                <a:hlinkClick r:id="rId22" action="ppaction://hlinkfile" tooltip="Cf."/>
              </a:rPr>
              <a:t>cf.</a:t>
            </a:r>
            <a:r>
              <a:rPr lang="en-US" sz="1200" dirty="0" smtClean="0"/>
              <a:t> </a:t>
            </a:r>
            <a:r>
              <a:rPr lang="en-US" sz="1200" dirty="0" smtClean="0">
                <a:hlinkClick r:id="rId146"/>
              </a:rPr>
              <a:t>The West denies </a:t>
            </a:r>
            <a:r>
              <a:rPr lang="en-US" sz="1200" dirty="0" err="1" smtClean="0">
                <a:hlinkClick r:id="rId146"/>
              </a:rPr>
              <a:t>Ibn</a:t>
            </a:r>
            <a:r>
              <a:rPr lang="en-US" sz="1200" dirty="0" smtClean="0">
                <a:hlinkClick r:id="rId146"/>
              </a:rPr>
              <a:t> Al </a:t>
            </a:r>
            <a:r>
              <a:rPr lang="en-US" sz="1200" dirty="0" err="1" smtClean="0">
                <a:hlinkClick r:id="rId146"/>
              </a:rPr>
              <a:t>Nafis's</a:t>
            </a:r>
            <a:r>
              <a:rPr lang="en-US" sz="1200" dirty="0" smtClean="0">
                <a:hlinkClick r:id="rId146"/>
              </a:rPr>
              <a:t> contribution to the discovery of the circulation</a:t>
            </a:r>
            <a:r>
              <a:rPr lang="en-US" sz="1200" dirty="0" smtClean="0"/>
              <a:t>, </a:t>
            </a:r>
            <a:r>
              <a:rPr lang="en-US" sz="1200" i="1" dirty="0" smtClean="0"/>
              <a:t>Encyclopedia of Islamic World</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Dr. Abu </a:t>
            </a:r>
            <a:r>
              <a:rPr lang="en-US" sz="1200" dirty="0" err="1" smtClean="0"/>
              <a:t>Shadi</a:t>
            </a:r>
            <a:r>
              <a:rPr lang="en-US" sz="1200" dirty="0" smtClean="0"/>
              <a:t> Al-</a:t>
            </a:r>
            <a:r>
              <a:rPr lang="en-US" sz="1200" dirty="0" err="1" smtClean="0"/>
              <a:t>Roubi</a:t>
            </a:r>
            <a:r>
              <a:rPr lang="en-US" sz="1200" dirty="0" smtClean="0"/>
              <a:t> (1982), "</a:t>
            </a:r>
            <a:r>
              <a:rPr lang="en-US" sz="1200" dirty="0" err="1" smtClean="0"/>
              <a:t>Ibn</a:t>
            </a:r>
            <a:r>
              <a:rPr lang="en-US" sz="1200" dirty="0" smtClean="0"/>
              <a:t> Al-</a:t>
            </a:r>
            <a:r>
              <a:rPr lang="en-US" sz="1200" dirty="0" err="1" smtClean="0"/>
              <a:t>Nafis</a:t>
            </a:r>
            <a:r>
              <a:rPr lang="en-US" sz="1200" dirty="0" smtClean="0"/>
              <a:t> as a philosopher", </a:t>
            </a:r>
            <a:r>
              <a:rPr lang="en-US" sz="1200" i="1" dirty="0" smtClean="0"/>
              <a:t>Symposium on </a:t>
            </a:r>
            <a:r>
              <a:rPr lang="en-US" sz="1200" i="1" dirty="0" err="1" smtClean="0"/>
              <a:t>Ibn</a:t>
            </a:r>
            <a:r>
              <a:rPr lang="en-US" sz="1200" i="1" dirty="0" smtClean="0"/>
              <a:t> al-</a:t>
            </a:r>
            <a:r>
              <a:rPr lang="en-US" sz="1200" i="1" dirty="0" err="1" smtClean="0"/>
              <a:t>Nafis</a:t>
            </a:r>
            <a:r>
              <a:rPr lang="en-US" sz="1200" dirty="0" smtClean="0"/>
              <a:t>, Second International Conference on Islamic Medicine: Islamic Medical Organization, Kuwait (</a:t>
            </a:r>
            <a:r>
              <a:rPr lang="en-US" sz="1200" dirty="0" smtClean="0">
                <a:hlinkClick r:id="rId22" action="ppaction://hlinkfile" tooltip="Cf."/>
              </a:rPr>
              <a:t>cf.</a:t>
            </a:r>
            <a:r>
              <a:rPr lang="en-US" sz="1200" dirty="0" smtClean="0"/>
              <a:t> </a:t>
            </a:r>
            <a:r>
              <a:rPr lang="en-US" sz="1200" dirty="0" err="1" smtClean="0">
                <a:hlinkClick r:id="rId47"/>
              </a:rPr>
              <a:t>Ibn</a:t>
            </a:r>
            <a:r>
              <a:rPr lang="en-US" sz="1200" dirty="0" smtClean="0">
                <a:hlinkClick r:id="rId47"/>
              </a:rPr>
              <a:t> al-</a:t>
            </a:r>
            <a:r>
              <a:rPr lang="en-US" sz="1200" dirty="0" err="1" smtClean="0">
                <a:hlinkClick r:id="rId47"/>
              </a:rPr>
              <a:t>Nafis</a:t>
            </a:r>
            <a:r>
              <a:rPr lang="en-US" sz="1200" dirty="0" smtClean="0">
                <a:hlinkClick r:id="rId47"/>
              </a:rPr>
              <a:t> As a Philosopher</a:t>
            </a:r>
            <a:r>
              <a:rPr lang="en-US" sz="1200" dirty="0" smtClean="0"/>
              <a:t>, </a:t>
            </a:r>
            <a:r>
              <a:rPr lang="en-US" sz="1200" i="1" dirty="0" smtClean="0"/>
              <a:t>Encyclopedia of Islamic World</a:t>
            </a:r>
            <a:r>
              <a:rPr lang="en-US" sz="1200" dirty="0" smtClean="0"/>
              <a:t>). </a:t>
            </a:r>
          </a:p>
          <a:p>
            <a:pPr algn="l"/>
            <a:r>
              <a:rPr lang="en-US" sz="1200" b="1" dirty="0" smtClean="0">
                <a:hlinkClick r:id="" action="ppaction://hlinkfile"/>
              </a:rPr>
              <a:t>^</a:t>
            </a:r>
            <a:r>
              <a:rPr lang="en-US" sz="1200" dirty="0" smtClean="0"/>
              <a:t> </a:t>
            </a:r>
            <a:r>
              <a:rPr lang="en-US" sz="1200" dirty="0" err="1" smtClean="0"/>
              <a:t>Nahyan</a:t>
            </a:r>
            <a:r>
              <a:rPr lang="en-US" sz="1200" dirty="0" smtClean="0"/>
              <a:t> A. G. Fancy (2006), "Pulmonary Transit and Bodily Resurrection: The Interaction of Medicine, Philosophy and Religion in the Works of </a:t>
            </a:r>
            <a:r>
              <a:rPr lang="en-US" sz="1200" dirty="0" err="1" smtClean="0"/>
              <a:t>Ibn</a:t>
            </a:r>
            <a:r>
              <a:rPr lang="en-US" sz="1200" dirty="0" smtClean="0"/>
              <a:t> al-</a:t>
            </a:r>
            <a:r>
              <a:rPr lang="en-US" sz="1200" dirty="0" err="1" smtClean="0"/>
              <a:t>Nafīs</a:t>
            </a:r>
            <a:r>
              <a:rPr lang="en-US" sz="1200" dirty="0" smtClean="0"/>
              <a:t> (d. 1288)", p. 3 &amp; 6, </a:t>
            </a:r>
            <a:r>
              <a:rPr lang="en-US" sz="1200" i="1" dirty="0" smtClean="0"/>
              <a:t>Electronic Theses and Dissertations</a:t>
            </a:r>
            <a:r>
              <a:rPr lang="en-US" sz="1200" dirty="0" smtClean="0"/>
              <a:t>, </a:t>
            </a:r>
            <a:r>
              <a:rPr lang="en-US" sz="1200" dirty="0" smtClean="0">
                <a:hlinkClick r:id="rId147" action="ppaction://hlinkfile" tooltip="University of Notre Dame"/>
              </a:rPr>
              <a:t>University of Notre Dame</a:t>
            </a:r>
            <a:r>
              <a:rPr lang="en-US" sz="1200" dirty="0" smtClean="0"/>
              <a:t>.</a:t>
            </a:r>
            <a:r>
              <a:rPr lang="en-US" sz="1200" dirty="0" smtClean="0">
                <a:hlinkClick r:id="rId148"/>
              </a:rPr>
              <a:t>[2]</a:t>
            </a:r>
            <a:r>
              <a:rPr lang="en-US" sz="1200" dirty="0" smtClean="0"/>
              <a:t> </a:t>
            </a:r>
          </a:p>
          <a:p>
            <a:pPr algn="l"/>
            <a:r>
              <a:rPr lang="en-US" sz="1200" b="1" dirty="0" smtClean="0">
                <a:hlinkClick r:id="" action="ppaction://hlinkfile"/>
              </a:rPr>
              <a:t>^</a:t>
            </a:r>
            <a:r>
              <a:rPr lang="en-US" sz="1200" dirty="0" smtClean="0"/>
              <a:t> Dr. </a:t>
            </a:r>
            <a:r>
              <a:rPr lang="en-US" sz="1200" dirty="0" err="1" smtClean="0"/>
              <a:t>Sulaiman</a:t>
            </a:r>
            <a:r>
              <a:rPr lang="en-US" sz="1200" dirty="0" smtClean="0"/>
              <a:t> </a:t>
            </a:r>
            <a:r>
              <a:rPr lang="en-US" sz="1200" dirty="0" err="1" smtClean="0"/>
              <a:t>Oataya</a:t>
            </a:r>
            <a:r>
              <a:rPr lang="en-US" sz="1200" dirty="0" smtClean="0"/>
              <a:t> (1982), "</a:t>
            </a:r>
            <a:r>
              <a:rPr lang="en-US" sz="1200" dirty="0" err="1" smtClean="0"/>
              <a:t>Ibn</a:t>
            </a:r>
            <a:r>
              <a:rPr lang="en-US" sz="1200" dirty="0" smtClean="0"/>
              <a:t> </a:t>
            </a:r>
            <a:r>
              <a:rPr lang="en-US" sz="1200" dirty="0" err="1" smtClean="0"/>
              <a:t>ul</a:t>
            </a:r>
            <a:r>
              <a:rPr lang="en-US" sz="1200" dirty="0" smtClean="0"/>
              <a:t> </a:t>
            </a:r>
            <a:r>
              <a:rPr lang="en-US" sz="1200" dirty="0" err="1" smtClean="0"/>
              <a:t>Nafis</a:t>
            </a:r>
            <a:r>
              <a:rPr lang="en-US" sz="1200" dirty="0" smtClean="0"/>
              <a:t> has dissected the human body", </a:t>
            </a:r>
            <a:r>
              <a:rPr lang="en-US" sz="1200" i="1" dirty="0" smtClean="0"/>
              <a:t>Symposium on </a:t>
            </a:r>
            <a:r>
              <a:rPr lang="en-US" sz="1200" i="1" dirty="0" err="1" smtClean="0"/>
              <a:t>Ibn</a:t>
            </a:r>
            <a:r>
              <a:rPr lang="en-US" sz="1200" i="1" dirty="0" smtClean="0"/>
              <a:t> al-</a:t>
            </a:r>
            <a:r>
              <a:rPr lang="en-US" sz="1200" i="1" dirty="0" err="1" smtClean="0"/>
              <a:t>Nafis</a:t>
            </a:r>
            <a:r>
              <a:rPr lang="en-US" sz="1200" dirty="0" smtClean="0"/>
              <a:t>, Second International Conference on Islamic Medicine: Islamic Medical Organization, Kuwait (</a:t>
            </a:r>
            <a:r>
              <a:rPr lang="en-US" sz="1200" dirty="0" smtClean="0">
                <a:hlinkClick r:id="rId22" action="ppaction://hlinkfile" tooltip="Cf."/>
              </a:rPr>
              <a:t>cf.</a:t>
            </a:r>
            <a:r>
              <a:rPr lang="en-US" sz="1200" dirty="0" smtClean="0"/>
              <a:t> </a:t>
            </a:r>
            <a:r>
              <a:rPr lang="en-US" sz="1200" dirty="0" err="1" smtClean="0">
                <a:hlinkClick r:id="rId149"/>
              </a:rPr>
              <a:t>Ibn</a:t>
            </a:r>
            <a:r>
              <a:rPr lang="en-US" sz="1200" dirty="0" smtClean="0">
                <a:hlinkClick r:id="rId149"/>
              </a:rPr>
              <a:t> </a:t>
            </a:r>
            <a:r>
              <a:rPr lang="en-US" sz="1200" dirty="0" err="1" smtClean="0">
                <a:hlinkClick r:id="rId149"/>
              </a:rPr>
              <a:t>ul-Nafis</a:t>
            </a:r>
            <a:r>
              <a:rPr lang="en-US" sz="1200" dirty="0" smtClean="0">
                <a:hlinkClick r:id="rId149"/>
              </a:rPr>
              <a:t> has Dissected the Human Body</a:t>
            </a:r>
            <a:r>
              <a:rPr lang="en-US" sz="1200" dirty="0" smtClean="0"/>
              <a:t>, </a:t>
            </a:r>
            <a:r>
              <a:rPr lang="en-US" sz="1200" i="1" dirty="0" smtClean="0"/>
              <a:t>Encyclopedia of Islamic World</a:t>
            </a:r>
            <a:r>
              <a:rPr lang="en-US" sz="1200" dirty="0" smtClean="0"/>
              <a:t>). </a:t>
            </a:r>
          </a:p>
          <a:p>
            <a:pPr algn="l"/>
            <a:r>
              <a:rPr lang="en-US" sz="1200" b="1" dirty="0" smtClean="0">
                <a:hlinkClick r:id="" action="ppaction://hlinkfile"/>
              </a:rPr>
              <a:t>^</a:t>
            </a:r>
            <a:r>
              <a:rPr lang="en-US" sz="1200" dirty="0" smtClean="0"/>
              <a:t> L. </a:t>
            </a:r>
            <a:r>
              <a:rPr lang="en-US" sz="1200" dirty="0" err="1" smtClean="0"/>
              <a:t>Leclerc</a:t>
            </a:r>
            <a:r>
              <a:rPr lang="en-US" sz="1200" dirty="0" smtClean="0"/>
              <a:t> (1876), </a:t>
            </a:r>
            <a:r>
              <a:rPr lang="en-US" sz="1200" i="1" dirty="0" smtClean="0"/>
              <a:t>Histoire de la </a:t>
            </a:r>
            <a:r>
              <a:rPr lang="en-US" sz="1200" i="1" dirty="0" err="1" smtClean="0"/>
              <a:t>medecine</a:t>
            </a:r>
            <a:r>
              <a:rPr lang="en-US" sz="1200" i="1" dirty="0" smtClean="0"/>
              <a:t> </a:t>
            </a:r>
            <a:r>
              <a:rPr lang="en-US" sz="1200" i="1" dirty="0" err="1" smtClean="0"/>
              <a:t>Arabe</a:t>
            </a:r>
            <a:r>
              <a:rPr lang="en-US" sz="1200" dirty="0" smtClean="0"/>
              <a:t>, vol. 2, p. 161, </a:t>
            </a:r>
            <a:r>
              <a:rPr lang="en-US" sz="1200" dirty="0" smtClean="0">
                <a:hlinkClick r:id="rId150" action="ppaction://hlinkfile" tooltip="Paris"/>
              </a:rPr>
              <a:t>Paris</a:t>
            </a:r>
            <a:r>
              <a:rPr lang="en-US" sz="1200" dirty="0" smtClean="0"/>
              <a:t>.</a:t>
            </a:r>
            <a:br>
              <a:rPr lang="en-US" sz="1200" dirty="0" smtClean="0"/>
            </a:br>
            <a:r>
              <a:rPr lang="en-US" sz="1200" dirty="0" smtClean="0"/>
              <a:t>(</a:t>
            </a:r>
            <a:r>
              <a:rPr lang="en-US" sz="1200" dirty="0" smtClean="0">
                <a:hlinkClick r:id="rId22" action="ppaction://hlinkfile" tooltip="Cf."/>
              </a:rPr>
              <a:t>cf.</a:t>
            </a:r>
            <a:r>
              <a:rPr lang="en-US" sz="1200" dirty="0" smtClean="0"/>
              <a:t> </a:t>
            </a:r>
            <a:r>
              <a:rPr lang="en-US" sz="1200" dirty="0" err="1" smtClean="0"/>
              <a:t>Salah</a:t>
            </a:r>
            <a:r>
              <a:rPr lang="en-US" sz="1200" dirty="0" smtClean="0"/>
              <a:t> </a:t>
            </a:r>
            <a:r>
              <a:rPr lang="en-US" sz="1200" dirty="0" err="1" smtClean="0"/>
              <a:t>Zaimeche</a:t>
            </a:r>
            <a:r>
              <a:rPr lang="en-US" sz="1200" dirty="0" smtClean="0"/>
              <a:t>, </a:t>
            </a:r>
            <a:r>
              <a:rPr lang="en-US" sz="1200" dirty="0" smtClean="0">
                <a:hlinkClick r:id="rId151"/>
              </a:rPr>
              <a:t>The Scholars of Aleppo: Al </a:t>
            </a:r>
            <a:r>
              <a:rPr lang="en-US" sz="1200" dirty="0" err="1" smtClean="0">
                <a:hlinkClick r:id="rId151"/>
              </a:rPr>
              <a:t>Mahassin</a:t>
            </a:r>
            <a:r>
              <a:rPr lang="en-US" sz="1200" dirty="0" smtClean="0">
                <a:hlinkClick r:id="rId151"/>
              </a:rPr>
              <a:t>, Al </a:t>
            </a:r>
            <a:r>
              <a:rPr lang="en-US" sz="1200" dirty="0" err="1" smtClean="0">
                <a:hlinkClick r:id="rId151"/>
              </a:rPr>
              <a:t>Urdi</a:t>
            </a:r>
            <a:r>
              <a:rPr lang="en-US" sz="1200" dirty="0" smtClean="0">
                <a:hlinkClick r:id="rId151"/>
              </a:rPr>
              <a:t>, Al-</a:t>
            </a:r>
            <a:r>
              <a:rPr lang="en-US" sz="1200" dirty="0" err="1" smtClean="0">
                <a:hlinkClick r:id="rId151"/>
              </a:rPr>
              <a:t>Lubudi</a:t>
            </a:r>
            <a:r>
              <a:rPr lang="en-US" sz="1200" dirty="0" smtClean="0">
                <a:hlinkClick r:id="rId151"/>
              </a:rPr>
              <a:t>, Al-</a:t>
            </a:r>
            <a:r>
              <a:rPr lang="en-US" sz="1200" dirty="0" err="1" smtClean="0">
                <a:hlinkClick r:id="rId151"/>
              </a:rPr>
              <a:t>Halabi</a:t>
            </a:r>
            <a:r>
              <a:rPr lang="en-US" sz="1200" dirty="0" smtClean="0"/>
              <a:t>, Foundation for Science Technology and </a:t>
            </a:r>
            <a:r>
              <a:rPr lang="en-US" sz="1200" dirty="0" err="1" smtClean="0"/>
              <a:t>Civilisation</a:t>
            </a:r>
            <a:r>
              <a:rPr lang="en-US" sz="1200" dirty="0" smtClean="0"/>
              <a:t>) </a:t>
            </a:r>
          </a:p>
          <a:p>
            <a:pPr algn="l"/>
            <a:r>
              <a:rPr lang="en-US" sz="1200" b="1" dirty="0" smtClean="0">
                <a:hlinkClick r:id="" action="ppaction://hlinkfile"/>
              </a:rPr>
              <a:t>^</a:t>
            </a:r>
            <a:r>
              <a:rPr lang="en-US" sz="1200" dirty="0" smtClean="0"/>
              <a:t> Ibrahim B. </a:t>
            </a:r>
            <a:r>
              <a:rPr lang="en-US" sz="1200" dirty="0" err="1" smtClean="0"/>
              <a:t>Syed</a:t>
            </a:r>
            <a:r>
              <a:rPr lang="en-US" sz="1200" dirty="0" smtClean="0"/>
              <a:t>, Ph.D. (2002). "Islamic Medicine: 1000 years ahead of its times", </a:t>
            </a:r>
            <a:r>
              <a:rPr lang="en-US" sz="1200" i="1" dirty="0" smtClean="0">
                <a:hlinkClick r:id="rId27" action="ppaction://hlinkfile" tooltip="The Islamic Medical Association of North America"/>
              </a:rPr>
              <a:t>Journal of the Islamic Medical Association</a:t>
            </a:r>
            <a:r>
              <a:rPr lang="en-US" sz="1200" dirty="0" smtClean="0"/>
              <a:t> </a:t>
            </a:r>
            <a:r>
              <a:rPr lang="en-US" sz="1200" b="1" dirty="0" smtClean="0"/>
              <a:t>2</a:t>
            </a:r>
            <a:r>
              <a:rPr lang="en-US" sz="1200" dirty="0" smtClean="0"/>
              <a:t>, pp. 2–9. </a:t>
            </a:r>
          </a:p>
          <a:p>
            <a:pPr algn="l"/>
            <a:r>
              <a:rPr lang="en-US" sz="1200" b="1" dirty="0" smtClean="0">
                <a:hlinkClick r:id="" action="ppaction://hlinkfile"/>
              </a:rPr>
              <a:t>^</a:t>
            </a:r>
            <a:r>
              <a:rPr lang="en-US" sz="1200" dirty="0" smtClean="0"/>
              <a:t> </a:t>
            </a:r>
            <a:r>
              <a:rPr lang="en-US" sz="1200" dirty="0" err="1" smtClean="0"/>
              <a:t>Rüdiger</a:t>
            </a:r>
            <a:r>
              <a:rPr lang="en-US" sz="1200" dirty="0" smtClean="0"/>
              <a:t> Thiele (2005). "In Memoriam: Matthias Schramm", </a:t>
            </a:r>
            <a:r>
              <a:rPr lang="en-US" sz="1200" i="1" dirty="0" smtClean="0"/>
              <a:t>Arabic Sciences and Philosophy</a:t>
            </a:r>
            <a:r>
              <a:rPr lang="en-US" sz="1200" dirty="0" smtClean="0"/>
              <a:t> </a:t>
            </a:r>
            <a:r>
              <a:rPr lang="en-US" sz="1200" b="1" dirty="0" smtClean="0"/>
              <a:t>15</a:t>
            </a:r>
            <a:r>
              <a:rPr lang="en-US" sz="1200" dirty="0" smtClean="0"/>
              <a:t>, pp. 329–331. </a:t>
            </a:r>
            <a:r>
              <a:rPr lang="en-US" sz="1200" dirty="0" smtClean="0">
                <a:hlinkClick r:id="rId50" action="ppaction://hlinkfile" tooltip="Cambridge University Press"/>
              </a:rPr>
              <a:t>Cambridge University Press</a:t>
            </a:r>
            <a:r>
              <a:rPr lang="en-US" sz="1200" dirty="0" smtClean="0"/>
              <a:t>. </a:t>
            </a:r>
          </a:p>
          <a:p>
            <a:pPr algn="l"/>
            <a:r>
              <a:rPr lang="en-US" sz="1200" b="1" dirty="0" smtClean="0">
                <a:hlinkClick r:id="" action="ppaction://hlinkfile"/>
              </a:rPr>
              <a:t>^</a:t>
            </a:r>
            <a:r>
              <a:rPr lang="en-US" sz="1200" dirty="0" smtClean="0"/>
              <a:t> H. </a:t>
            </a:r>
            <a:r>
              <a:rPr lang="en-US" sz="1200" dirty="0" err="1" smtClean="0"/>
              <a:t>Salih</a:t>
            </a:r>
            <a:r>
              <a:rPr lang="en-US" sz="1200" dirty="0" smtClean="0"/>
              <a:t>, M. Al-</a:t>
            </a:r>
            <a:r>
              <a:rPr lang="en-US" sz="1200" dirty="0" err="1" smtClean="0"/>
              <a:t>Amri</a:t>
            </a:r>
            <a:r>
              <a:rPr lang="en-US" sz="1200" dirty="0" smtClean="0"/>
              <a:t>, M. El Gomati (2005). "The Miracle of Light", </a:t>
            </a:r>
            <a:r>
              <a:rPr lang="en-US" sz="1200" i="1" dirty="0" smtClean="0"/>
              <a:t>A World of Science</a:t>
            </a:r>
            <a:r>
              <a:rPr lang="en-US" sz="1200" dirty="0" smtClean="0"/>
              <a:t> </a:t>
            </a:r>
            <a:r>
              <a:rPr lang="en-US" sz="1200" b="1" dirty="0" smtClean="0"/>
              <a:t>3</a:t>
            </a:r>
            <a:r>
              <a:rPr lang="en-US" sz="1200" dirty="0" smtClean="0"/>
              <a:t> (3). </a:t>
            </a:r>
            <a:r>
              <a:rPr lang="en-US" sz="1200" dirty="0" smtClean="0">
                <a:hlinkClick r:id="rId152" action="ppaction://hlinkfile" tooltip="UNESCO"/>
              </a:rPr>
              <a:t>UNESCO</a:t>
            </a:r>
            <a:r>
              <a:rPr lang="en-US" sz="1200" dirty="0" smtClean="0"/>
              <a:t>. </a:t>
            </a:r>
          </a:p>
          <a:p>
            <a:pPr algn="l"/>
            <a:r>
              <a:rPr lang="en-US" sz="1200" b="1" dirty="0" smtClean="0">
                <a:hlinkClick r:id="" action="ppaction://hlinkfile"/>
              </a:rPr>
              <a:t>^</a:t>
            </a:r>
            <a:r>
              <a:rPr lang="en-US" sz="1200" dirty="0" smtClean="0"/>
              <a:t> </a:t>
            </a:r>
            <a:r>
              <a:rPr lang="en-US" sz="1200" dirty="0" err="1" smtClean="0">
                <a:hlinkClick r:id="rId153" action="ppaction://hlinkfile" tooltip="A. I. Sabra"/>
              </a:rPr>
              <a:t>Sabra</a:t>
            </a:r>
            <a:r>
              <a:rPr lang="en-US" sz="1200" dirty="0" smtClean="0">
                <a:hlinkClick r:id="rId153" action="ppaction://hlinkfile" tooltip="A. I. Sabra"/>
              </a:rPr>
              <a:t>, A. I.</a:t>
            </a:r>
            <a:r>
              <a:rPr lang="en-US" sz="1200" dirty="0" smtClean="0"/>
              <a:t>; </a:t>
            </a:r>
            <a:r>
              <a:rPr lang="en-US" sz="1200" dirty="0" err="1" smtClean="0"/>
              <a:t>Hogendijk</a:t>
            </a:r>
            <a:r>
              <a:rPr lang="en-US" sz="1200" dirty="0" smtClean="0"/>
              <a:t>, J. P. (2003), </a:t>
            </a:r>
            <a:r>
              <a:rPr lang="en-US" sz="1200" i="1" dirty="0" smtClean="0"/>
              <a:t>The Enterprise of Science in Islam: New Perspectives</a:t>
            </a:r>
            <a:r>
              <a:rPr lang="en-US" sz="1200" dirty="0" smtClean="0"/>
              <a:t>, </a:t>
            </a:r>
            <a:r>
              <a:rPr lang="en-US" sz="1200" dirty="0" smtClean="0">
                <a:hlinkClick r:id="rId154" action="ppaction://hlinkfile" tooltip="MIT Press"/>
              </a:rPr>
              <a:t>MIT Press</a:t>
            </a:r>
            <a:r>
              <a:rPr lang="en-US" sz="1200" dirty="0" smtClean="0"/>
              <a:t>, pp. 85–118, </a:t>
            </a:r>
            <a:r>
              <a:rPr lang="en-US" sz="1200" dirty="0" smtClean="0">
                <a:hlinkClick r:id="rId155" action="ppaction://hlinkfile"/>
              </a:rPr>
              <a:t>ISBN 0262194821</a:t>
            </a:r>
            <a:r>
              <a:rPr lang="en-US" sz="1200" dirty="0" smtClean="0"/>
              <a:t>, </a:t>
            </a:r>
            <a:r>
              <a:rPr lang="en-US" sz="1200" dirty="0" smtClean="0">
                <a:hlinkClick r:id="rId111" action="ppaction://hlinkfile" tooltip="Online Computer Library Center"/>
              </a:rPr>
              <a:t>OCLC</a:t>
            </a:r>
            <a:r>
              <a:rPr lang="en-US" sz="1200" dirty="0" smtClean="0"/>
              <a:t> </a:t>
            </a:r>
            <a:r>
              <a:rPr lang="en-US" sz="1200" dirty="0" smtClean="0">
                <a:hlinkClick r:id="rId156"/>
              </a:rPr>
              <a:t>237875424</a:t>
            </a:r>
            <a:r>
              <a:rPr lang="en-US" sz="1200" dirty="0" smtClean="0"/>
              <a:t>  </a:t>
            </a:r>
          </a:p>
          <a:p>
            <a:pPr algn="l"/>
            <a:r>
              <a:rPr lang="en-US" sz="1200" b="1" dirty="0" smtClean="0">
                <a:hlinkClick r:id="" action="ppaction://hlinkfile"/>
              </a:rPr>
              <a:t>^</a:t>
            </a:r>
            <a:r>
              <a:rPr lang="en-US" sz="1200" dirty="0" smtClean="0"/>
              <a:t> Hatfield, Gary (1996), "Was the Scientific Revolution Really a Revolution in Science?", in </a:t>
            </a:r>
            <a:r>
              <a:rPr lang="en-US" sz="1200" dirty="0" err="1" smtClean="0"/>
              <a:t>Ragep</a:t>
            </a:r>
            <a:r>
              <a:rPr lang="en-US" sz="1200" dirty="0" smtClean="0"/>
              <a:t>, F. J.; </a:t>
            </a:r>
            <a:r>
              <a:rPr lang="en-US" sz="1200" dirty="0" err="1" smtClean="0"/>
              <a:t>Ragep</a:t>
            </a:r>
            <a:r>
              <a:rPr lang="en-US" sz="1200" dirty="0" smtClean="0"/>
              <a:t>, Sally P.; </a:t>
            </a:r>
            <a:r>
              <a:rPr lang="en-US" sz="1200" dirty="0" err="1" smtClean="0"/>
              <a:t>Livesey</a:t>
            </a:r>
            <a:r>
              <a:rPr lang="en-US" sz="1200" dirty="0" smtClean="0"/>
              <a:t>, Steven John, </a:t>
            </a:r>
            <a:r>
              <a:rPr lang="en-US" sz="1200" i="1" dirty="0" smtClean="0"/>
              <a:t>Tradition, Transmission, Transformation: Proceedings of Two Conferences on Pre-modern Science held at the University of Oklahoma</a:t>
            </a:r>
            <a:r>
              <a:rPr lang="en-US" sz="1200" dirty="0" smtClean="0"/>
              <a:t>, </a:t>
            </a:r>
            <a:r>
              <a:rPr lang="en-US" sz="1200" dirty="0" smtClean="0">
                <a:hlinkClick r:id="rId3" action="ppaction://hlinkfile" tooltip="Brill Publishers"/>
              </a:rPr>
              <a:t>Brill Publishers</a:t>
            </a:r>
            <a:r>
              <a:rPr lang="en-US" sz="1200" dirty="0" smtClean="0"/>
              <a:t>, p. 500, </a:t>
            </a:r>
            <a:r>
              <a:rPr lang="en-US" sz="1200" dirty="0" smtClean="0">
                <a:hlinkClick r:id="rId157" action="ppaction://hlinkfile"/>
              </a:rPr>
              <a:t>ISBN 9004091262</a:t>
            </a:r>
            <a:r>
              <a:rPr lang="en-US" sz="1200" dirty="0" smtClean="0"/>
              <a:t>, </a:t>
            </a:r>
            <a:r>
              <a:rPr lang="en-US" sz="1200" dirty="0" smtClean="0">
                <a:hlinkClick r:id="rId111" action="ppaction://hlinkfile" tooltip="Online Computer Library Center"/>
              </a:rPr>
              <a:t>OCLC</a:t>
            </a:r>
            <a:r>
              <a:rPr lang="en-US" sz="1200" dirty="0" smtClean="0"/>
              <a:t> </a:t>
            </a:r>
            <a:r>
              <a:rPr lang="en-US" sz="1200" dirty="0" smtClean="0">
                <a:hlinkClick r:id="rId158"/>
              </a:rPr>
              <a:t>19740432 234073624 234096934</a:t>
            </a:r>
            <a:r>
              <a:rPr lang="en-US" sz="1200" dirty="0" smtClean="0"/>
              <a:t>  </a:t>
            </a:r>
          </a:p>
          <a:p>
            <a:pPr algn="l"/>
            <a:r>
              <a:rPr lang="en-US" sz="1200" b="1" dirty="0" smtClean="0">
                <a:hlinkClick r:id="" action="ppaction://hlinkfile"/>
              </a:rPr>
              <a:t>^</a:t>
            </a:r>
            <a:r>
              <a:rPr lang="en-US" sz="1200" dirty="0" smtClean="0"/>
              <a:t> </a:t>
            </a:r>
            <a:r>
              <a:rPr lang="en-US" sz="1200" dirty="0" err="1" smtClean="0"/>
              <a:t>Mariam</a:t>
            </a:r>
            <a:r>
              <a:rPr lang="en-US" sz="1200" dirty="0" smtClean="0"/>
              <a:t> </a:t>
            </a:r>
            <a:r>
              <a:rPr lang="en-US" sz="1200" dirty="0" err="1" smtClean="0"/>
              <a:t>Rozhanskaya</a:t>
            </a:r>
            <a:r>
              <a:rPr lang="en-US" sz="1200" dirty="0" smtClean="0"/>
              <a:t> and I. S. </a:t>
            </a:r>
            <a:r>
              <a:rPr lang="en-US" sz="1200" dirty="0" err="1" smtClean="0"/>
              <a:t>Levinova</a:t>
            </a:r>
            <a:r>
              <a:rPr lang="en-US" sz="1200" dirty="0" smtClean="0"/>
              <a:t> (1996), "Statics", in </a:t>
            </a:r>
            <a:r>
              <a:rPr lang="en-US" sz="1200" dirty="0" err="1" smtClean="0"/>
              <a:t>Roshdi</a:t>
            </a:r>
            <a:r>
              <a:rPr lang="en-US" sz="1200" dirty="0" smtClean="0"/>
              <a:t> </a:t>
            </a:r>
            <a:r>
              <a:rPr lang="en-US" sz="1200" dirty="0" err="1" smtClean="0"/>
              <a:t>Rashed</a:t>
            </a:r>
            <a:r>
              <a:rPr lang="en-US" sz="1200" dirty="0" smtClean="0"/>
              <a:t>, ed., </a:t>
            </a:r>
            <a:r>
              <a:rPr lang="en-US" sz="1200" i="1" dirty="0" smtClean="0">
                <a:hlinkClick r:id="rId159" action="ppaction://hlinkfile" tooltip="Encyclopedia of the History of Arabic Science"/>
              </a:rPr>
              <a:t>Encyclopedia of the History of Arabic Science</a:t>
            </a:r>
            <a:r>
              <a:rPr lang="en-US" sz="1200" dirty="0" smtClean="0"/>
              <a:t>, Vol. 2, pp. 614–642 [642]. </a:t>
            </a:r>
            <a:r>
              <a:rPr lang="en-US" sz="1200" dirty="0" err="1" smtClean="0">
                <a:hlinkClick r:id="rId121" action="ppaction://hlinkfile" tooltip="Routledge"/>
              </a:rPr>
              <a:t>Routledge</a:t>
            </a:r>
            <a:r>
              <a:rPr lang="en-US" sz="1200" dirty="0" smtClean="0"/>
              <a:t>, London and New York. </a:t>
            </a:r>
          </a:p>
          <a:p>
            <a:pPr algn="l"/>
            <a:r>
              <a:rPr lang="en-US" sz="1200" b="1" dirty="0" smtClean="0">
                <a:hlinkClick r:id="" action="ppaction://hlinkfile"/>
              </a:rPr>
              <a:t>^</a:t>
            </a:r>
            <a:r>
              <a:rPr lang="en-US" sz="1200" dirty="0" smtClean="0"/>
              <a:t> </a:t>
            </a:r>
            <a:r>
              <a:rPr lang="en-US" sz="1200" dirty="0" err="1" smtClean="0">
                <a:hlinkClick r:id="rId97" action="ppaction://hlinkfile" tooltip="Abdus Salam"/>
              </a:rPr>
              <a:t>Abdus</a:t>
            </a:r>
            <a:r>
              <a:rPr lang="en-US" sz="1200" dirty="0" smtClean="0">
                <a:hlinkClick r:id="rId97" action="ppaction://hlinkfile" tooltip="Abdus Salam"/>
              </a:rPr>
              <a:t> Salam</a:t>
            </a:r>
            <a:r>
              <a:rPr lang="en-US" sz="1200" dirty="0" smtClean="0"/>
              <a:t> (1984), "Islam and Science". In C. H. Lai (1987), </a:t>
            </a:r>
            <a:r>
              <a:rPr lang="en-US" sz="1200" i="1" dirty="0" smtClean="0"/>
              <a:t>Ideals and Realities: Selected Essays of </a:t>
            </a:r>
            <a:r>
              <a:rPr lang="en-US" sz="1200" i="1" dirty="0" err="1" smtClean="0"/>
              <a:t>Abdus</a:t>
            </a:r>
            <a:r>
              <a:rPr lang="en-US" sz="1200" i="1" dirty="0" smtClean="0"/>
              <a:t> Salam</a:t>
            </a:r>
            <a:r>
              <a:rPr lang="en-US" sz="1200" dirty="0" smtClean="0"/>
              <a:t>, 2nd ed., World Scientific, Singapore, pp. 179–213. </a:t>
            </a:r>
          </a:p>
          <a:p>
            <a:pPr algn="l"/>
            <a:r>
              <a:rPr lang="en-US" sz="1200" b="1" dirty="0" smtClean="0">
                <a:hlinkClick r:id="" action="ppaction://hlinkfile"/>
              </a:rPr>
              <a:t>^</a:t>
            </a:r>
            <a:r>
              <a:rPr lang="en-US" sz="1200" dirty="0" smtClean="0"/>
              <a:t> </a:t>
            </a:r>
            <a:r>
              <a:rPr lang="en-US" sz="1200" dirty="0" err="1" smtClean="0"/>
              <a:t>Seyyed</a:t>
            </a:r>
            <a:r>
              <a:rPr lang="en-US" sz="1200" dirty="0" smtClean="0"/>
              <a:t> </a:t>
            </a:r>
            <a:r>
              <a:rPr lang="en-US" sz="1200" dirty="0" err="1" smtClean="0">
                <a:hlinkClick r:id="rId116" action="ppaction://hlinkfile" tooltip="Hossein Nasr"/>
              </a:rPr>
              <a:t>Hossein</a:t>
            </a:r>
            <a:r>
              <a:rPr lang="en-US" sz="1200" dirty="0" smtClean="0">
                <a:hlinkClick r:id="rId116" action="ppaction://hlinkfile" tooltip="Hossein Nasr"/>
              </a:rPr>
              <a:t> Nasr</a:t>
            </a:r>
            <a:r>
              <a:rPr lang="en-US" sz="1200" dirty="0" smtClean="0"/>
              <a:t>, "The achievements of </a:t>
            </a:r>
            <a:r>
              <a:rPr lang="en-US" sz="1200" dirty="0" err="1" smtClean="0"/>
              <a:t>Ibn</a:t>
            </a:r>
            <a:r>
              <a:rPr lang="en-US" sz="1200" dirty="0" smtClean="0"/>
              <a:t> </a:t>
            </a:r>
            <a:r>
              <a:rPr lang="en-US" sz="1200" dirty="0" err="1" smtClean="0"/>
              <a:t>Sina</a:t>
            </a:r>
            <a:r>
              <a:rPr lang="en-US" sz="1200" dirty="0" smtClean="0"/>
              <a:t> in the field of science and his contributions to its philosophy", </a:t>
            </a:r>
            <a:r>
              <a:rPr lang="en-US" sz="1200" i="1" dirty="0" smtClean="0"/>
              <a:t>Islam &amp; Science</a:t>
            </a:r>
            <a:r>
              <a:rPr lang="en-US" sz="1200" dirty="0" smtClean="0"/>
              <a:t>, December 2003.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Fernando Espinoza (2005). "An analysis of the historical development of ideas about motion and its implications for teaching", </a:t>
            </a:r>
            <a:r>
              <a:rPr lang="en-US" sz="1200" i="1" dirty="0" smtClean="0"/>
              <a:t>Physics Education</a:t>
            </a:r>
            <a:r>
              <a:rPr lang="en-US" sz="1200" dirty="0" smtClean="0"/>
              <a:t> </a:t>
            </a:r>
            <a:r>
              <a:rPr lang="en-US" sz="1200" b="1" dirty="0" smtClean="0"/>
              <a:t>40</a:t>
            </a:r>
            <a:r>
              <a:rPr lang="en-US" sz="1200" dirty="0" smtClean="0"/>
              <a:t> (2), p. 141. </a:t>
            </a:r>
          </a:p>
          <a:p>
            <a:pPr algn="l"/>
            <a:r>
              <a:rPr lang="en-US" sz="1200" b="1" dirty="0" smtClean="0">
                <a:hlinkClick r:id="" action="ppaction://hlinkfile"/>
              </a:rPr>
              <a:t>^</a:t>
            </a:r>
            <a:r>
              <a:rPr lang="en-US" sz="1200" dirty="0" smtClean="0"/>
              <a:t> </a:t>
            </a:r>
            <a:r>
              <a:rPr lang="en-US" sz="1200" dirty="0" err="1" smtClean="0"/>
              <a:t>Seyyed</a:t>
            </a:r>
            <a:r>
              <a:rPr lang="en-US" sz="1200" dirty="0" smtClean="0"/>
              <a:t> </a:t>
            </a:r>
            <a:r>
              <a:rPr lang="en-US" sz="1200" dirty="0" err="1" smtClean="0">
                <a:hlinkClick r:id="rId116" action="ppaction://hlinkfile" tooltip="Hossein Nasr"/>
              </a:rPr>
              <a:t>Hossein</a:t>
            </a:r>
            <a:r>
              <a:rPr lang="en-US" sz="1200" dirty="0" smtClean="0">
                <a:hlinkClick r:id="rId116" action="ppaction://hlinkfile" tooltip="Hossein Nasr"/>
              </a:rPr>
              <a:t> Nasr</a:t>
            </a:r>
            <a:r>
              <a:rPr lang="en-US" sz="1200" dirty="0" smtClean="0"/>
              <a:t>, "Islamic Conception Of Intellectual Life", in Philip P. Wiener (ed.), </a:t>
            </a:r>
            <a:r>
              <a:rPr lang="en-US" sz="1200" i="1" dirty="0" smtClean="0"/>
              <a:t>Dictionary of the History of Ideas</a:t>
            </a:r>
            <a:r>
              <a:rPr lang="en-US" sz="1200" dirty="0" smtClean="0"/>
              <a:t>, Vol. 2, p. 65, Charles Scribner's Sons, New York, 1973–1974. </a:t>
            </a:r>
          </a:p>
          <a:p>
            <a:pPr algn="l"/>
            <a:r>
              <a:rPr lang="en-US" sz="1200" b="1" dirty="0" smtClean="0">
                <a:hlinkClick r:id="" action="ppaction://hlinkfile"/>
              </a:rPr>
              <a:t>^</a:t>
            </a:r>
            <a:r>
              <a:rPr lang="en-US" sz="1200" dirty="0" smtClean="0"/>
              <a:t> </a:t>
            </a:r>
            <a:r>
              <a:rPr lang="en-US" sz="1200" dirty="0" err="1" smtClean="0">
                <a:hlinkClick r:id="rId160" action="ppaction://hlinkfile" tooltip="Shlomo Pines"/>
              </a:rPr>
              <a:t>Shlomo</a:t>
            </a:r>
            <a:r>
              <a:rPr lang="en-US" sz="1200" dirty="0" smtClean="0">
                <a:hlinkClick r:id="rId160" action="ppaction://hlinkfile" tooltip="Shlomo Pines"/>
              </a:rPr>
              <a:t> Pines</a:t>
            </a:r>
            <a:r>
              <a:rPr lang="en-US" sz="1200" dirty="0" smtClean="0"/>
              <a:t> (1970), </a:t>
            </a:r>
            <a:r>
              <a:rPr lang="en-US" sz="1200" i="1" dirty="0" err="1" smtClean="0"/>
              <a:t>Abu'l-Barakāt</a:t>
            </a:r>
            <a:r>
              <a:rPr lang="en-US" sz="1200" i="1" dirty="0" smtClean="0"/>
              <a:t> al-</a:t>
            </a:r>
            <a:r>
              <a:rPr lang="en-US" sz="1200" i="1" dirty="0" err="1" smtClean="0"/>
              <a:t>Baghdādī</a:t>
            </a:r>
            <a:r>
              <a:rPr lang="en-US" sz="1200" i="1" dirty="0" smtClean="0"/>
              <a:t>, </a:t>
            </a:r>
            <a:r>
              <a:rPr lang="en-US" sz="1200" i="1" dirty="0" err="1" smtClean="0"/>
              <a:t>Hibat</a:t>
            </a:r>
            <a:r>
              <a:rPr lang="en-US" sz="1200" i="1" dirty="0" smtClean="0"/>
              <a:t> Allah</a:t>
            </a:r>
            <a:r>
              <a:rPr lang="en-US" sz="1200" dirty="0" smtClean="0"/>
              <a:t>, </a:t>
            </a:r>
            <a:r>
              <a:rPr lang="en-US" sz="1200" b="1" dirty="0" smtClean="0"/>
              <a:t>1</a:t>
            </a:r>
            <a:r>
              <a:rPr lang="en-US" sz="1200" dirty="0" smtClean="0"/>
              <a:t>, New York: Charles Scribner's Sons, pp. 26–28, </a:t>
            </a:r>
            <a:r>
              <a:rPr lang="en-US" sz="1200" dirty="0" smtClean="0">
                <a:hlinkClick r:id="rId161" action="ppaction://hlinkfile"/>
              </a:rPr>
              <a:t>ISBN 0684101149</a:t>
            </a:r>
            <a:r>
              <a:rPr lang="en-US" sz="1200" dirty="0" smtClean="0"/>
              <a:t> </a:t>
            </a:r>
            <a:br>
              <a:rPr lang="en-US" sz="1200" dirty="0" smtClean="0"/>
            </a:br>
            <a:r>
              <a:rPr lang="en-US" sz="1200" dirty="0" smtClean="0"/>
              <a:t>(</a:t>
            </a:r>
            <a:r>
              <a:rPr lang="en-US" sz="1200" dirty="0" smtClean="0">
                <a:hlinkClick r:id="rId22" action="ppaction://hlinkfile" tooltip="Cf."/>
              </a:rPr>
              <a:t>cf.</a:t>
            </a:r>
            <a:r>
              <a:rPr lang="en-US" sz="1200" dirty="0" smtClean="0"/>
              <a:t> Abel B. Franco (October 2003). "</a:t>
            </a:r>
            <a:r>
              <a:rPr lang="en-US" sz="1200" dirty="0" err="1" smtClean="0"/>
              <a:t>Avempace</a:t>
            </a:r>
            <a:r>
              <a:rPr lang="en-US" sz="1200" dirty="0" smtClean="0"/>
              <a:t>, Projectile Motion, and Impetus Theory", </a:t>
            </a:r>
            <a:r>
              <a:rPr lang="en-US" sz="1200" i="1" dirty="0" smtClean="0"/>
              <a:t>Journal of the History of Ideas</a:t>
            </a:r>
            <a:r>
              <a:rPr lang="en-US" sz="1200" dirty="0" smtClean="0"/>
              <a:t> </a:t>
            </a:r>
            <a:r>
              <a:rPr lang="en-US" sz="1200" b="1" dirty="0" smtClean="0"/>
              <a:t>64</a:t>
            </a:r>
            <a:r>
              <a:rPr lang="en-US" sz="1200" dirty="0" smtClean="0"/>
              <a:t> (4), pp. 521–546 [528].) </a:t>
            </a:r>
          </a:p>
          <a:p>
            <a:pPr algn="l"/>
            <a:r>
              <a:rPr lang="en-US" sz="1200" b="1" dirty="0" smtClean="0">
                <a:hlinkClick r:id="" action="ppaction://hlinkfile"/>
              </a:rPr>
              <a:t>^</a:t>
            </a:r>
            <a:r>
              <a:rPr lang="en-US" sz="1200" dirty="0" smtClean="0"/>
              <a:t> </a:t>
            </a:r>
            <a:r>
              <a:rPr lang="en-US" sz="1200" dirty="0" err="1" smtClean="0">
                <a:hlinkClick r:id="rId160" action="ppaction://hlinkfile" tooltip="Shlomo Pines"/>
              </a:rPr>
              <a:t>Shlomo</a:t>
            </a:r>
            <a:r>
              <a:rPr lang="en-US" sz="1200" dirty="0" smtClean="0">
                <a:hlinkClick r:id="rId160" action="ppaction://hlinkfile" tooltip="Shlomo Pines"/>
              </a:rPr>
              <a:t> Pines</a:t>
            </a:r>
            <a:r>
              <a:rPr lang="en-US" sz="1200" dirty="0" smtClean="0"/>
              <a:t> (1964), "La </a:t>
            </a:r>
            <a:r>
              <a:rPr lang="en-US" sz="1200" dirty="0" err="1" smtClean="0"/>
              <a:t>dynamique</a:t>
            </a:r>
            <a:r>
              <a:rPr lang="en-US" sz="1200" dirty="0" smtClean="0"/>
              <a:t> </a:t>
            </a:r>
            <a:r>
              <a:rPr lang="en-US" sz="1200" dirty="0" err="1" smtClean="0"/>
              <a:t>d’Ibn</a:t>
            </a:r>
            <a:r>
              <a:rPr lang="en-US" sz="1200" dirty="0" smtClean="0"/>
              <a:t> </a:t>
            </a:r>
            <a:r>
              <a:rPr lang="en-US" sz="1200" dirty="0" err="1" smtClean="0"/>
              <a:t>Bajja</a:t>
            </a:r>
            <a:r>
              <a:rPr lang="en-US" sz="1200" dirty="0" smtClean="0"/>
              <a:t>", in </a:t>
            </a:r>
            <a:r>
              <a:rPr lang="en-US" sz="1200" i="1" dirty="0" smtClean="0"/>
              <a:t>Mélanges </a:t>
            </a:r>
            <a:r>
              <a:rPr lang="en-US" sz="1200" i="1" dirty="0" err="1" smtClean="0"/>
              <a:t>Alexandre</a:t>
            </a:r>
            <a:r>
              <a:rPr lang="en-US" sz="1200" i="1" dirty="0" smtClean="0"/>
              <a:t> </a:t>
            </a:r>
            <a:r>
              <a:rPr lang="en-US" sz="1200" i="1" dirty="0" err="1" smtClean="0"/>
              <a:t>Koyré</a:t>
            </a:r>
            <a:r>
              <a:rPr lang="en-US" sz="1200" dirty="0" smtClean="0"/>
              <a:t>, I, 442–468 [462, 468], Paris.</a:t>
            </a:r>
            <a:br>
              <a:rPr lang="en-US" sz="1200" dirty="0" smtClean="0"/>
            </a:br>
            <a:r>
              <a:rPr lang="en-US" sz="1200" dirty="0" smtClean="0"/>
              <a:t>(</a:t>
            </a:r>
            <a:r>
              <a:rPr lang="en-US" sz="1200" dirty="0" smtClean="0">
                <a:hlinkClick r:id="rId22" action="ppaction://hlinkfile" tooltip="Cf."/>
              </a:rPr>
              <a:t>cf.</a:t>
            </a:r>
            <a:r>
              <a:rPr lang="en-US" sz="1200" dirty="0" smtClean="0"/>
              <a:t> Abel B. Franco (October 2003). "</a:t>
            </a:r>
            <a:r>
              <a:rPr lang="en-US" sz="1200" dirty="0" err="1" smtClean="0"/>
              <a:t>Avempace</a:t>
            </a:r>
            <a:r>
              <a:rPr lang="en-US" sz="1200" dirty="0" smtClean="0"/>
              <a:t>, Projectile Motion, and Impetus Theory", </a:t>
            </a:r>
            <a:r>
              <a:rPr lang="en-US" sz="1200" i="1" dirty="0" smtClean="0"/>
              <a:t>Journal of the History of Ideas</a:t>
            </a:r>
            <a:r>
              <a:rPr lang="en-US" sz="1200" dirty="0" smtClean="0"/>
              <a:t> </a:t>
            </a:r>
            <a:r>
              <a:rPr lang="en-US" sz="1200" b="1" dirty="0" smtClean="0"/>
              <a:t>64</a:t>
            </a:r>
            <a:r>
              <a:rPr lang="en-US" sz="1200" dirty="0" smtClean="0"/>
              <a:t> (4), pp. 521–546 [543].) </a:t>
            </a:r>
          </a:p>
          <a:p>
            <a:pPr algn="l"/>
            <a:r>
              <a:rPr lang="en-US" sz="1200" b="1" dirty="0" smtClean="0">
                <a:hlinkClick r:id="" action="ppaction://hlinkfile"/>
              </a:rPr>
              <a:t>^</a:t>
            </a:r>
            <a:r>
              <a:rPr lang="en-US" sz="1200" dirty="0" smtClean="0"/>
              <a:t> </a:t>
            </a:r>
            <a:r>
              <a:rPr lang="en-US" sz="1200" dirty="0" smtClean="0">
                <a:hlinkClick r:id="rId87" action="ppaction://hlinkfile" tooltip="Robert Briffault"/>
              </a:rPr>
              <a:t>Robert </a:t>
            </a:r>
            <a:r>
              <a:rPr lang="en-US" sz="1200" dirty="0" err="1" smtClean="0">
                <a:hlinkClick r:id="rId87" action="ppaction://hlinkfile" tooltip="Robert Briffault"/>
              </a:rPr>
              <a:t>Briffault</a:t>
            </a:r>
            <a:r>
              <a:rPr lang="en-US" sz="1200" dirty="0" smtClean="0"/>
              <a:t> (1938). </a:t>
            </a:r>
            <a:r>
              <a:rPr lang="en-US" sz="1200" i="1" dirty="0" smtClean="0"/>
              <a:t>The Making of Humanity</a:t>
            </a:r>
            <a:r>
              <a:rPr lang="en-US" sz="1200" dirty="0" smtClean="0"/>
              <a:t>, p. 191. </a:t>
            </a:r>
          </a:p>
          <a:p>
            <a:pPr algn="l"/>
            <a:r>
              <a:rPr lang="en-US" sz="1200" b="1" dirty="0" smtClean="0">
                <a:hlinkClick r:id="" action="ppaction://hlinkfile"/>
              </a:rPr>
              <a:t>^</a:t>
            </a:r>
            <a:r>
              <a:rPr lang="en-US" sz="1200" dirty="0" smtClean="0"/>
              <a:t> Nader El-</a:t>
            </a:r>
            <a:r>
              <a:rPr lang="en-US" sz="1200" dirty="0" err="1" smtClean="0"/>
              <a:t>Bizri</a:t>
            </a:r>
            <a:r>
              <a:rPr lang="en-US" sz="1200" dirty="0" smtClean="0"/>
              <a:t> (2006), "</a:t>
            </a:r>
            <a:r>
              <a:rPr lang="en-US" sz="1200" dirty="0" err="1" smtClean="0"/>
              <a:t>Ibn</a:t>
            </a:r>
            <a:r>
              <a:rPr lang="en-US" sz="1200" dirty="0" smtClean="0"/>
              <a:t> al-</a:t>
            </a:r>
            <a:r>
              <a:rPr lang="en-US" sz="1200" dirty="0" err="1" smtClean="0"/>
              <a:t>Haytham</a:t>
            </a:r>
            <a:r>
              <a:rPr lang="en-US" sz="1200" dirty="0" smtClean="0"/>
              <a:t> or </a:t>
            </a:r>
            <a:r>
              <a:rPr lang="en-US" sz="1200" dirty="0" err="1" smtClean="0"/>
              <a:t>Alhazen</a:t>
            </a:r>
            <a:r>
              <a:rPr lang="en-US" sz="1200" dirty="0" smtClean="0"/>
              <a:t>", in Josef W. </a:t>
            </a:r>
            <a:r>
              <a:rPr lang="en-US" sz="1200" dirty="0" err="1" smtClean="0"/>
              <a:t>Meri</a:t>
            </a:r>
            <a:r>
              <a:rPr lang="en-US" sz="1200" dirty="0" smtClean="0"/>
              <a:t> (2006), </a:t>
            </a:r>
            <a:r>
              <a:rPr lang="en-US" sz="1200" i="1" dirty="0" smtClean="0"/>
              <a:t>Medieval Islamic Civilization: An </a:t>
            </a:r>
            <a:r>
              <a:rPr lang="en-US" sz="1200" i="1" dirty="0" err="1" smtClean="0"/>
              <a:t>Encyclopaedia</a:t>
            </a:r>
            <a:r>
              <a:rPr lang="en-US" sz="1200" dirty="0" smtClean="0"/>
              <a:t>, Vol. II, pp. 343–345, </a:t>
            </a:r>
            <a:r>
              <a:rPr lang="en-US" sz="1200" dirty="0" err="1" smtClean="0">
                <a:hlinkClick r:id="rId121" action="ppaction://hlinkfile" tooltip="Routledge"/>
              </a:rPr>
              <a:t>Routledge</a:t>
            </a:r>
            <a:r>
              <a:rPr lang="en-US" sz="1200" dirty="0" smtClean="0"/>
              <a:t>, New York, London. </a:t>
            </a:r>
          </a:p>
          <a:p>
            <a:pPr algn="l"/>
            <a:r>
              <a:rPr lang="en-US" sz="1200" b="1" dirty="0" smtClean="0">
                <a:hlinkClick r:id="" action="ppaction://hlinkfile"/>
              </a:rPr>
              <a:t>^</a:t>
            </a:r>
            <a:r>
              <a:rPr lang="en-US" sz="1200" dirty="0" smtClean="0"/>
              <a:t> </a:t>
            </a:r>
            <a:r>
              <a:rPr lang="en-US" sz="1200" dirty="0" err="1" smtClean="0"/>
              <a:t>Mariam</a:t>
            </a:r>
            <a:r>
              <a:rPr lang="en-US" sz="1200" dirty="0" smtClean="0"/>
              <a:t> </a:t>
            </a:r>
            <a:r>
              <a:rPr lang="en-US" sz="1200" dirty="0" err="1" smtClean="0"/>
              <a:t>Rozhanskaya</a:t>
            </a:r>
            <a:r>
              <a:rPr lang="en-US" sz="1200" dirty="0" smtClean="0"/>
              <a:t> and I. S. </a:t>
            </a:r>
            <a:r>
              <a:rPr lang="en-US" sz="1200" dirty="0" err="1" smtClean="0"/>
              <a:t>Levinova</a:t>
            </a:r>
            <a:r>
              <a:rPr lang="en-US" sz="1200" dirty="0" smtClean="0"/>
              <a:t> (1996), "Statics", in </a:t>
            </a:r>
            <a:r>
              <a:rPr lang="en-US" sz="1200" dirty="0" err="1" smtClean="0"/>
              <a:t>Roshdi</a:t>
            </a:r>
            <a:r>
              <a:rPr lang="en-US" sz="1200" dirty="0" smtClean="0"/>
              <a:t> </a:t>
            </a:r>
            <a:r>
              <a:rPr lang="en-US" sz="1200" dirty="0" err="1" smtClean="0"/>
              <a:t>Rashed</a:t>
            </a:r>
            <a:r>
              <a:rPr lang="en-US" sz="1200" dirty="0" smtClean="0"/>
              <a:t>, ed., </a:t>
            </a:r>
            <a:r>
              <a:rPr lang="en-US" sz="1200" i="1" dirty="0" err="1" smtClean="0"/>
              <a:t>Encyclopaedia</a:t>
            </a:r>
            <a:r>
              <a:rPr lang="en-US" sz="1200" i="1" dirty="0" smtClean="0"/>
              <a:t> of the History of Arabic Science</a:t>
            </a:r>
            <a:r>
              <a:rPr lang="en-US" sz="1200" dirty="0" smtClean="0"/>
              <a:t>, Vol. 2, p. 622. London and New York: </a:t>
            </a:r>
            <a:r>
              <a:rPr lang="en-US" sz="1200" dirty="0" err="1" smtClean="0"/>
              <a:t>Routledge</a:t>
            </a:r>
            <a:r>
              <a:rPr lang="en-US" sz="1200" dirty="0" smtClean="0"/>
              <a:t>. </a:t>
            </a:r>
          </a:p>
          <a:p>
            <a:pPr algn="l"/>
            <a:r>
              <a:rPr lang="en-US" sz="1200" b="1" dirty="0" smtClean="0">
                <a:hlinkClick r:id="" action="ppaction://hlinkfile"/>
              </a:rPr>
              <a:t>^</a:t>
            </a:r>
            <a:r>
              <a:rPr lang="en-US" sz="1200" dirty="0" smtClean="0"/>
              <a:t> Galileo </a:t>
            </a:r>
            <a:r>
              <a:rPr lang="en-US" sz="1200" dirty="0" err="1" smtClean="0"/>
              <a:t>Galilei</a:t>
            </a:r>
            <a:r>
              <a:rPr lang="en-US" sz="1200" dirty="0" smtClean="0"/>
              <a:t>, </a:t>
            </a:r>
            <a:r>
              <a:rPr lang="en-US" sz="1200" i="1" dirty="0" smtClean="0"/>
              <a:t>Two New Sciences</a:t>
            </a:r>
            <a:r>
              <a:rPr lang="en-US" sz="1200" dirty="0" smtClean="0"/>
              <a:t>, trans. </a:t>
            </a:r>
            <a:r>
              <a:rPr lang="en-US" sz="1200" dirty="0" err="1" smtClean="0"/>
              <a:t>Stillman</a:t>
            </a:r>
            <a:r>
              <a:rPr lang="en-US" sz="1200" dirty="0" smtClean="0"/>
              <a:t> Drake, (Madison: Univ. of Wisconsin Pr., 1974), pp. 217, 225, 296–7. </a:t>
            </a:r>
          </a:p>
          <a:p>
            <a:pPr algn="l"/>
            <a:r>
              <a:rPr lang="en-US" sz="1200" b="1" dirty="0" smtClean="0">
                <a:hlinkClick r:id="" action="ppaction://hlinkfile"/>
              </a:rPr>
              <a:t>^</a:t>
            </a:r>
            <a:r>
              <a:rPr lang="en-US" sz="1200" dirty="0" smtClean="0"/>
              <a:t> Ernest A. Moody (1951). "Galileo and </a:t>
            </a:r>
            <a:r>
              <a:rPr lang="en-US" sz="1200" dirty="0" err="1" smtClean="0"/>
              <a:t>Avempace</a:t>
            </a:r>
            <a:r>
              <a:rPr lang="en-US" sz="1200" dirty="0" smtClean="0"/>
              <a:t>: The Dynamics of the Leaning Tower Experiment (I)", </a:t>
            </a:r>
            <a:r>
              <a:rPr lang="en-US" sz="1200" i="1" dirty="0" smtClean="0"/>
              <a:t>Journal of the History of Ideas</a:t>
            </a:r>
            <a:r>
              <a:rPr lang="en-US" sz="1200" dirty="0" smtClean="0"/>
              <a:t> </a:t>
            </a:r>
            <a:r>
              <a:rPr lang="en-US" sz="1200" b="1" dirty="0" smtClean="0"/>
              <a:t>12</a:t>
            </a:r>
            <a:r>
              <a:rPr lang="en-US" sz="1200" dirty="0" smtClean="0"/>
              <a:t> (2), pp. 163–193 (192f.) </a:t>
            </a:r>
          </a:p>
          <a:p>
            <a:pPr algn="l"/>
            <a:r>
              <a:rPr lang="en-US" sz="1200" b="1" dirty="0" smtClean="0">
                <a:hlinkClick r:id="" action="ppaction://hlinkfile"/>
              </a:rPr>
              <a:t>^</a:t>
            </a:r>
            <a:r>
              <a:rPr lang="en-US" sz="1200" dirty="0" smtClean="0"/>
              <a:t> Akbar S. Ahmed (1984). "Al-</a:t>
            </a:r>
            <a:r>
              <a:rPr lang="en-US" sz="1200" dirty="0" err="1" smtClean="0"/>
              <a:t>Beruni</a:t>
            </a:r>
            <a:r>
              <a:rPr lang="en-US" sz="1200" dirty="0" smtClean="0"/>
              <a:t>: The First Anthropologist", </a:t>
            </a:r>
            <a:r>
              <a:rPr lang="en-US" sz="1200" i="1" dirty="0" smtClean="0"/>
              <a:t>RAIN</a:t>
            </a:r>
            <a:r>
              <a:rPr lang="en-US" sz="1200" dirty="0" smtClean="0"/>
              <a:t> </a:t>
            </a:r>
            <a:r>
              <a:rPr lang="en-US" sz="1200" b="1" dirty="0" smtClean="0"/>
              <a:t>60</a:t>
            </a:r>
            <a:r>
              <a:rPr lang="en-US" sz="1200" dirty="0" smtClean="0"/>
              <a:t>, pp. 9–10. </a:t>
            </a:r>
          </a:p>
          <a:p>
            <a:pPr algn="l"/>
            <a:r>
              <a:rPr lang="en-US" sz="1200" b="1" dirty="0" smtClean="0">
                <a:hlinkClick r:id="" action="ppaction://hlinkfile"/>
              </a:rPr>
              <a:t>^</a:t>
            </a:r>
            <a:r>
              <a:rPr lang="en-US" sz="1200" dirty="0" smtClean="0"/>
              <a:t> Akbar Ahmed (2002). "</a:t>
            </a:r>
            <a:r>
              <a:rPr lang="en-US" sz="1200" dirty="0" err="1" smtClean="0"/>
              <a:t>Ibn</a:t>
            </a:r>
            <a:r>
              <a:rPr lang="en-US" sz="1200" dirty="0" smtClean="0"/>
              <a:t> </a:t>
            </a:r>
            <a:r>
              <a:rPr lang="en-US" sz="1200" dirty="0" err="1" smtClean="0"/>
              <a:t>Khaldun’s</a:t>
            </a:r>
            <a:r>
              <a:rPr lang="en-US" sz="1200" dirty="0" smtClean="0"/>
              <a:t> Understanding of Civilizations and the Dilemmas of Islam and the West Today", </a:t>
            </a:r>
            <a:r>
              <a:rPr lang="en-US" sz="1200" i="1" dirty="0" smtClean="0"/>
              <a:t>Middle East Journal</a:t>
            </a:r>
            <a:r>
              <a:rPr lang="en-US" sz="1200" dirty="0" smtClean="0"/>
              <a:t> </a:t>
            </a:r>
            <a:r>
              <a:rPr lang="en-US" sz="1200" b="1" dirty="0" smtClean="0"/>
              <a:t>56</a:t>
            </a:r>
            <a:r>
              <a:rPr lang="en-US" sz="1200" dirty="0" smtClean="0"/>
              <a:t> (1), p. 25. </a:t>
            </a:r>
          </a:p>
          <a:p>
            <a:pPr algn="l"/>
            <a:r>
              <a:rPr lang="en-US" sz="1200" b="1" dirty="0" smtClean="0">
                <a:hlinkClick r:id="" action="ppaction://hlinkfile"/>
              </a:rPr>
              <a:t>^</a:t>
            </a:r>
            <a:r>
              <a:rPr lang="en-US" sz="1200" dirty="0" smtClean="0"/>
              <a:t> H. </a:t>
            </a:r>
            <a:r>
              <a:rPr lang="en-US" sz="1200" dirty="0" err="1" smtClean="0"/>
              <a:t>Mowlana</a:t>
            </a:r>
            <a:r>
              <a:rPr lang="en-US" sz="1200" dirty="0" smtClean="0"/>
              <a:t> (2001). "Information in the Arab World", </a:t>
            </a:r>
            <a:r>
              <a:rPr lang="en-US" sz="1200" i="1" dirty="0" smtClean="0"/>
              <a:t>Cooperation South Journal</a:t>
            </a:r>
            <a:r>
              <a:rPr lang="en-US" sz="1200" dirty="0" smtClean="0"/>
              <a:t> </a:t>
            </a:r>
            <a:r>
              <a:rPr lang="en-US" sz="1200" b="1" dirty="0" smtClean="0"/>
              <a:t>1</a:t>
            </a:r>
            <a:r>
              <a:rPr lang="en-US" sz="1200" dirty="0" smtClean="0"/>
              <a:t>. </a:t>
            </a:r>
          </a:p>
          <a:p>
            <a:pPr algn="l"/>
            <a:r>
              <a:rPr lang="en-US" sz="1200" b="1" dirty="0" smtClean="0">
                <a:hlinkClick r:id="" action="ppaction://hlinkfile"/>
              </a:rPr>
              <a:t>^</a:t>
            </a:r>
            <a:r>
              <a:rPr lang="en-US" sz="1200" dirty="0" smtClean="0"/>
              <a:t> I. M. </a:t>
            </a:r>
            <a:r>
              <a:rPr lang="en-US" sz="1200" dirty="0" err="1" smtClean="0"/>
              <a:t>Oweiss</a:t>
            </a:r>
            <a:r>
              <a:rPr lang="en-US" sz="1200" dirty="0" smtClean="0"/>
              <a:t> (1988), "</a:t>
            </a:r>
            <a:r>
              <a:rPr lang="en-US" sz="1200" dirty="0" err="1" smtClean="0"/>
              <a:t>Ibn</a:t>
            </a:r>
            <a:r>
              <a:rPr lang="en-US" sz="1200" dirty="0" smtClean="0"/>
              <a:t> </a:t>
            </a:r>
            <a:r>
              <a:rPr lang="en-US" sz="1200" dirty="0" err="1" smtClean="0"/>
              <a:t>Khaldun</a:t>
            </a:r>
            <a:r>
              <a:rPr lang="en-US" sz="1200" dirty="0" smtClean="0"/>
              <a:t>, the Father of Economics", </a:t>
            </a:r>
            <a:r>
              <a:rPr lang="en-US" sz="1200" i="1" dirty="0" smtClean="0"/>
              <a:t>Arab Civilization: Challenges and Responses</a:t>
            </a:r>
            <a:r>
              <a:rPr lang="en-US" sz="1200" dirty="0" smtClean="0"/>
              <a:t>, </a:t>
            </a:r>
            <a:r>
              <a:rPr lang="en-US" sz="1200" dirty="0" smtClean="0">
                <a:hlinkClick r:id="rId9" action="ppaction://hlinkfile" tooltip="New York University Press"/>
              </a:rPr>
              <a:t>New York University Press</a:t>
            </a:r>
            <a:r>
              <a:rPr lang="en-US" sz="1200" dirty="0" smtClean="0"/>
              <a:t>, </a:t>
            </a:r>
            <a:r>
              <a:rPr lang="en-US" sz="1200" dirty="0" smtClean="0">
                <a:hlinkClick r:id="rId162" action="ppaction://hlinkfile"/>
              </a:rPr>
              <a:t>ISBN 0887066984</a:t>
            </a:r>
            <a:r>
              <a:rPr lang="en-US" sz="1200" dirty="0" smtClean="0"/>
              <a:t>. </a:t>
            </a:r>
          </a:p>
          <a:p>
            <a:pPr algn="l"/>
            <a:r>
              <a:rPr lang="en-US" sz="1200" b="1" dirty="0" smtClean="0">
                <a:hlinkClick r:id="" action="ppaction://hlinkfile"/>
              </a:rPr>
              <a:t>^</a:t>
            </a:r>
            <a:r>
              <a:rPr lang="en-US" sz="1200" dirty="0" smtClean="0"/>
              <a:t> </a:t>
            </a:r>
            <a:r>
              <a:rPr lang="en-US" sz="1200" dirty="0" err="1" smtClean="0"/>
              <a:t>Mohamad</a:t>
            </a:r>
            <a:r>
              <a:rPr lang="en-US" sz="1200" dirty="0" smtClean="0"/>
              <a:t> </a:t>
            </a:r>
            <a:r>
              <a:rPr lang="en-US" sz="1200" dirty="0" err="1" smtClean="0"/>
              <a:t>Abdalla</a:t>
            </a:r>
            <a:r>
              <a:rPr lang="en-US" sz="1200" dirty="0" smtClean="0"/>
              <a:t> (Summer 2007). "</a:t>
            </a:r>
            <a:r>
              <a:rPr lang="en-US" sz="1200" dirty="0" err="1" smtClean="0"/>
              <a:t>Ibn</a:t>
            </a:r>
            <a:r>
              <a:rPr lang="en-US" sz="1200" dirty="0" smtClean="0"/>
              <a:t> </a:t>
            </a:r>
            <a:r>
              <a:rPr lang="en-US" sz="1200" dirty="0" err="1" smtClean="0"/>
              <a:t>Khaldun</a:t>
            </a:r>
            <a:r>
              <a:rPr lang="en-US" sz="1200" dirty="0" smtClean="0"/>
              <a:t> on the Fate of Islamic Science after the 11th Century", </a:t>
            </a:r>
            <a:r>
              <a:rPr lang="en-US" sz="1200" i="1" dirty="0" smtClean="0"/>
              <a:t>Islam &amp; Science</a:t>
            </a:r>
            <a:r>
              <a:rPr lang="en-US" sz="1200" dirty="0" smtClean="0"/>
              <a:t> </a:t>
            </a:r>
            <a:r>
              <a:rPr lang="en-US" sz="1200" b="1" dirty="0" smtClean="0"/>
              <a:t>5</a:t>
            </a:r>
            <a:r>
              <a:rPr lang="en-US" sz="1200" dirty="0" smtClean="0"/>
              <a:t> (1), pp. 61–70. </a:t>
            </a:r>
          </a:p>
          <a:p>
            <a:pPr algn="l"/>
            <a:r>
              <a:rPr lang="en-US" sz="1200" b="1" dirty="0" smtClean="0">
                <a:hlinkClick r:id="" action="ppaction://hlinkfile"/>
              </a:rPr>
              <a:t>^</a:t>
            </a:r>
            <a:r>
              <a:rPr lang="en-US" sz="1200" dirty="0" smtClean="0"/>
              <a:t> </a:t>
            </a:r>
            <a:r>
              <a:rPr lang="en-US" sz="1200" dirty="0" err="1" smtClean="0"/>
              <a:t>Salahuddin</a:t>
            </a:r>
            <a:r>
              <a:rPr lang="en-US" sz="1200" dirty="0" smtClean="0"/>
              <a:t> Ahmed (1999). </a:t>
            </a:r>
            <a:r>
              <a:rPr lang="en-US" sz="1200" i="1" dirty="0" smtClean="0"/>
              <a:t>A Dictionary of Muslim Names</a:t>
            </a:r>
            <a:r>
              <a:rPr lang="en-US" sz="1200" dirty="0" smtClean="0"/>
              <a:t>. C. Hurst &amp; Co. Publishers. </a:t>
            </a:r>
            <a:r>
              <a:rPr lang="en-US" sz="1200" dirty="0" smtClean="0">
                <a:hlinkClick r:id="rId163" action="ppaction://hlinkfile"/>
              </a:rPr>
              <a:t>ISBN 1850653569</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Dr. S. W. </a:t>
            </a:r>
            <a:r>
              <a:rPr lang="en-US" sz="1200" dirty="0" err="1" smtClean="0"/>
              <a:t>Akhtar</a:t>
            </a:r>
            <a:r>
              <a:rPr lang="en-US" sz="1200" dirty="0" smtClean="0"/>
              <a:t> (1997). "The Islamic Concept of Knowledge", </a:t>
            </a:r>
            <a:r>
              <a:rPr lang="en-US" sz="1200" i="1" dirty="0" smtClean="0"/>
              <a:t>Al-</a:t>
            </a:r>
            <a:r>
              <a:rPr lang="en-US" sz="1200" i="1" dirty="0" err="1" smtClean="0"/>
              <a:t>Tawhid</a:t>
            </a:r>
            <a:r>
              <a:rPr lang="en-US" sz="1200" i="1" dirty="0" smtClean="0"/>
              <a:t>: A Quarterly Journal of Islamic Thought &amp; Culture</a:t>
            </a:r>
            <a:r>
              <a:rPr lang="en-US" sz="1200" dirty="0" smtClean="0"/>
              <a:t> </a:t>
            </a:r>
            <a:r>
              <a:rPr lang="en-US" sz="1200" b="1" dirty="0" smtClean="0"/>
              <a:t>12</a:t>
            </a:r>
            <a:r>
              <a:rPr lang="en-US" sz="1200" dirty="0" smtClean="0"/>
              <a:t> (3).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John Grant and John Clute, </a:t>
            </a:r>
            <a:r>
              <a:rPr lang="en-US" sz="1200" i="1" dirty="0" smtClean="0"/>
              <a:t>The Encyclopedia of Fantasy</a:t>
            </a:r>
            <a:r>
              <a:rPr lang="en-US" sz="1200" dirty="0" smtClean="0"/>
              <a:t>, "Arabian fantasy", p 51 </a:t>
            </a:r>
            <a:r>
              <a:rPr lang="en-US" sz="1200" dirty="0" smtClean="0">
                <a:hlinkClick r:id="rId164" action="ppaction://hlinkfile"/>
              </a:rPr>
              <a:t>ISBN 0-312-19869-8</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65" action="ppaction://hlinkfile" tooltip="L. Sprague de Camp"/>
              </a:rPr>
              <a:t>L. Sprague de Camp</a:t>
            </a:r>
            <a:r>
              <a:rPr lang="en-US" sz="1200" dirty="0" smtClean="0"/>
              <a:t>, </a:t>
            </a:r>
            <a:r>
              <a:rPr lang="en-US" sz="1200" i="1" dirty="0" smtClean="0">
                <a:hlinkClick r:id="rId166" action="ppaction://hlinkfile" tooltip="Literary Swordsmen and Sorcerers"/>
              </a:rPr>
              <a:t>Literary Swordsmen and Sorcerers</a:t>
            </a:r>
            <a:r>
              <a:rPr lang="en-US" sz="1200" i="1" dirty="0" smtClean="0"/>
              <a:t>: The Makers of Heroic Fantasy</a:t>
            </a:r>
            <a:r>
              <a:rPr lang="en-US" sz="1200" dirty="0" smtClean="0"/>
              <a:t>, p 10 </a:t>
            </a:r>
            <a:r>
              <a:rPr lang="en-US" sz="1200" dirty="0" smtClean="0">
                <a:hlinkClick r:id="rId167" action="ppaction://hlinkfile"/>
              </a:rPr>
              <a:t>ISBN 0-87054-076-9</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John Grant and John Clute, </a:t>
            </a:r>
            <a:r>
              <a:rPr lang="en-US" sz="1200" i="1" dirty="0" smtClean="0"/>
              <a:t>The Encyclopedia of Fantasy</a:t>
            </a:r>
            <a:r>
              <a:rPr lang="en-US" sz="1200" dirty="0" smtClean="0"/>
              <a:t>, "Arabian fantasy", p 52 </a:t>
            </a:r>
            <a:r>
              <a:rPr lang="en-US" sz="1200" dirty="0" smtClean="0">
                <a:hlinkClick r:id="rId164" action="ppaction://hlinkfile"/>
              </a:rPr>
              <a:t>ISBN 0-312-19869-8</a:t>
            </a:r>
            <a:r>
              <a:rPr lang="en-US" sz="1200" dirty="0" smtClean="0"/>
              <a:t> </a:t>
            </a:r>
          </a:p>
          <a:p>
            <a:pPr algn="l"/>
            <a:r>
              <a:rPr lang="en-US" sz="1200" b="1" dirty="0" smtClean="0">
                <a:hlinkClick r:id="" action="ppaction://hlinkfile"/>
              </a:rPr>
              <a:t>^</a:t>
            </a:r>
            <a:r>
              <a:rPr lang="en-US" sz="1200" dirty="0" smtClean="0"/>
              <a:t> James Thurber, "The Wizard of </a:t>
            </a:r>
            <a:r>
              <a:rPr lang="en-US" sz="1200" dirty="0" err="1" smtClean="0"/>
              <a:t>Chitenango</a:t>
            </a:r>
            <a:r>
              <a:rPr lang="en-US" sz="1200" dirty="0" smtClean="0"/>
              <a:t>", p 64 </a:t>
            </a:r>
            <a:r>
              <a:rPr lang="en-US" sz="1200" i="1" dirty="0" smtClean="0"/>
              <a:t>Fantasists on Fantasy</a:t>
            </a:r>
            <a:r>
              <a:rPr lang="en-US" sz="1200" dirty="0" smtClean="0"/>
              <a:t> edited by Robert H. Boyer and Kenneth J. </a:t>
            </a:r>
            <a:r>
              <a:rPr lang="en-US" sz="1200" dirty="0" err="1" smtClean="0"/>
              <a:t>Zahorski</a:t>
            </a:r>
            <a:r>
              <a:rPr lang="en-US" sz="1200" dirty="0" smtClean="0"/>
              <a:t>, </a:t>
            </a:r>
            <a:r>
              <a:rPr lang="en-US" sz="1200" dirty="0" smtClean="0">
                <a:hlinkClick r:id="rId168" action="ppaction://hlinkfile"/>
              </a:rPr>
              <a:t>ISBN 0-380-86553-X</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69"/>
              </a:rPr>
              <a:t>NIZAMI: LAYLA AND MAJNUN – English Version by Paul Smith</a:t>
            </a:r>
            <a:r>
              <a:rPr lang="en-US" sz="1200" dirty="0" smtClean="0"/>
              <a:t> </a:t>
            </a:r>
          </a:p>
          <a:p>
            <a:pPr algn="l"/>
            <a:r>
              <a:rPr lang="en-US" sz="1200" b="1" dirty="0" smtClean="0">
                <a:hlinkClick r:id="" action="ppaction://hlinkfile"/>
              </a:rPr>
              <a:t>^</a:t>
            </a:r>
            <a:r>
              <a:rPr lang="en-US" sz="1200" dirty="0" smtClean="0"/>
              <a:t> </a:t>
            </a:r>
            <a:r>
              <a:rPr lang="en-US" sz="1200" dirty="0" err="1" smtClean="0"/>
              <a:t>Nahyan</a:t>
            </a:r>
            <a:r>
              <a:rPr lang="en-US" sz="1200" dirty="0" smtClean="0"/>
              <a:t> A. G. Fancy (2006), "Pulmonary Transit and Bodily Resurrection: The Interaction of Medicine, Philosophy and Religion in the Works of </a:t>
            </a:r>
            <a:r>
              <a:rPr lang="en-US" sz="1200" dirty="0" err="1" smtClean="0"/>
              <a:t>Ibn</a:t>
            </a:r>
            <a:r>
              <a:rPr lang="en-US" sz="1200" dirty="0" smtClean="0"/>
              <a:t> al-</a:t>
            </a:r>
            <a:r>
              <a:rPr lang="en-US" sz="1200" dirty="0" err="1" smtClean="0"/>
              <a:t>Nafīs</a:t>
            </a:r>
            <a:r>
              <a:rPr lang="en-US" sz="1200" dirty="0" smtClean="0"/>
              <a:t> (d. 1288)", pp. 95–101, </a:t>
            </a:r>
            <a:r>
              <a:rPr lang="en-US" sz="1200" i="1" dirty="0" smtClean="0"/>
              <a:t>Electronic Theses and Dissertations</a:t>
            </a:r>
            <a:r>
              <a:rPr lang="en-US" sz="1200" dirty="0" smtClean="0"/>
              <a:t>, </a:t>
            </a:r>
            <a:r>
              <a:rPr lang="en-US" sz="1200" dirty="0" smtClean="0">
                <a:hlinkClick r:id="rId147" action="ppaction://hlinkfile" tooltip="University of Notre Dame"/>
              </a:rPr>
              <a:t>University of Notre Dame</a:t>
            </a:r>
            <a:r>
              <a:rPr lang="en-US" sz="1200" dirty="0" smtClean="0"/>
              <a:t>.</a:t>
            </a:r>
            <a:r>
              <a:rPr lang="en-US" sz="1200" dirty="0" smtClean="0">
                <a:hlinkClick r:id="rId148"/>
              </a:rPr>
              <a:t>[3]</a:t>
            </a:r>
            <a:r>
              <a:rPr lang="en-US" sz="1200" dirty="0" smtClean="0"/>
              <a:t> </a:t>
            </a:r>
          </a:p>
          <a:p>
            <a:pPr algn="l"/>
            <a:r>
              <a:rPr lang="en-US" sz="1200" b="1" dirty="0" smtClean="0">
                <a:hlinkClick r:id="" action="ppaction://hlinkfile"/>
              </a:rPr>
              <a:t>^</a:t>
            </a:r>
            <a:r>
              <a:rPr lang="en-US" sz="1200" dirty="0" smtClean="0"/>
              <a:t> Dr. Abu </a:t>
            </a:r>
            <a:r>
              <a:rPr lang="en-US" sz="1200" dirty="0" err="1" smtClean="0"/>
              <a:t>Shadi</a:t>
            </a:r>
            <a:r>
              <a:rPr lang="en-US" sz="1200" dirty="0" smtClean="0"/>
              <a:t> Al-</a:t>
            </a:r>
            <a:r>
              <a:rPr lang="en-US" sz="1200" dirty="0" err="1" smtClean="0"/>
              <a:t>Roubi</a:t>
            </a:r>
            <a:r>
              <a:rPr lang="en-US" sz="1200" dirty="0" smtClean="0"/>
              <a:t> (1982), "</a:t>
            </a:r>
            <a:r>
              <a:rPr lang="en-US" sz="1200" dirty="0" err="1" smtClean="0"/>
              <a:t>Ibn</a:t>
            </a:r>
            <a:r>
              <a:rPr lang="en-US" sz="1200" dirty="0" smtClean="0"/>
              <a:t> Al-</a:t>
            </a:r>
            <a:r>
              <a:rPr lang="en-US" sz="1200" dirty="0" err="1" smtClean="0"/>
              <a:t>Nafis</a:t>
            </a:r>
            <a:r>
              <a:rPr lang="en-US" sz="1200" dirty="0" smtClean="0"/>
              <a:t> as a philosopher", </a:t>
            </a:r>
            <a:r>
              <a:rPr lang="en-US" sz="1200" i="1" dirty="0" smtClean="0"/>
              <a:t>Symposium on </a:t>
            </a:r>
            <a:r>
              <a:rPr lang="en-US" sz="1200" i="1" dirty="0" err="1" smtClean="0"/>
              <a:t>Ibn</a:t>
            </a:r>
            <a:r>
              <a:rPr lang="en-US" sz="1200" i="1" dirty="0" smtClean="0"/>
              <a:t> al </a:t>
            </a:r>
            <a:r>
              <a:rPr lang="en-US" sz="1200" i="1" dirty="0" err="1" smtClean="0"/>
              <a:t>Nafis</a:t>
            </a:r>
            <a:r>
              <a:rPr lang="en-US" sz="1200" dirty="0" smtClean="0"/>
              <a:t>, Second International Conference on Islamic Medicine: Islamic Medical Organization, Kuwait (</a:t>
            </a:r>
            <a:r>
              <a:rPr lang="en-US" sz="1200" dirty="0" smtClean="0">
                <a:hlinkClick r:id="rId22" action="ppaction://hlinkfile" tooltip="Cf."/>
              </a:rPr>
              <a:t>cf.</a:t>
            </a:r>
            <a:r>
              <a:rPr lang="en-US" sz="1200" dirty="0" smtClean="0"/>
              <a:t> </a:t>
            </a:r>
            <a:r>
              <a:rPr lang="en-US" sz="1200" dirty="0" err="1" smtClean="0">
                <a:hlinkClick r:id="rId47"/>
              </a:rPr>
              <a:t>Ibnul-Nafees</a:t>
            </a:r>
            <a:r>
              <a:rPr lang="en-US" sz="1200" dirty="0" smtClean="0">
                <a:hlinkClick r:id="rId47"/>
              </a:rPr>
              <a:t> As a Philosopher</a:t>
            </a:r>
            <a:r>
              <a:rPr lang="en-US" sz="1200" dirty="0" smtClean="0"/>
              <a:t>, </a:t>
            </a:r>
            <a:r>
              <a:rPr lang="en-US" sz="1200" i="1" dirty="0" smtClean="0"/>
              <a:t>Encyclopedia of Islamic World</a:t>
            </a:r>
            <a:r>
              <a:rPr lang="en-US" sz="1200" dirty="0" smtClean="0"/>
              <a:t>). </a:t>
            </a:r>
          </a:p>
          <a:p>
            <a:pPr algn="l"/>
            <a:r>
              <a:rPr lang="en-US" sz="1200" b="1" dirty="0" smtClean="0">
                <a:hlinkClick r:id="" action="ppaction://hlinkfile"/>
              </a:rPr>
              <a:t>^</a:t>
            </a:r>
            <a:r>
              <a:rPr lang="en-US" sz="1200" dirty="0" smtClean="0"/>
              <a:t> </a:t>
            </a:r>
            <a:r>
              <a:rPr lang="en-US" sz="1200" dirty="0" err="1" smtClean="0"/>
              <a:t>Nawal</a:t>
            </a:r>
            <a:r>
              <a:rPr lang="en-US" sz="1200" dirty="0" smtClean="0"/>
              <a:t> Muhammad Hassan (1980), </a:t>
            </a:r>
            <a:r>
              <a:rPr lang="en-US" sz="1200" i="1" dirty="0" err="1" smtClean="0"/>
              <a:t>Hayy</a:t>
            </a:r>
            <a:r>
              <a:rPr lang="en-US" sz="1200" i="1" dirty="0" smtClean="0"/>
              <a:t> bin </a:t>
            </a:r>
            <a:r>
              <a:rPr lang="en-US" sz="1200" i="1" dirty="0" err="1" smtClean="0"/>
              <a:t>Yaqzan</a:t>
            </a:r>
            <a:r>
              <a:rPr lang="en-US" sz="1200" i="1" dirty="0" smtClean="0"/>
              <a:t> and Robinson Crusoe: A study of an early Arabic impact on English literature</a:t>
            </a:r>
            <a:r>
              <a:rPr lang="en-US" sz="1200" dirty="0" smtClean="0"/>
              <a:t>, Al-Rashid House for Publication. </a:t>
            </a:r>
          </a:p>
          <a:p>
            <a:pPr algn="l"/>
            <a:r>
              <a:rPr lang="en-US" sz="1200" b="1" dirty="0" smtClean="0">
                <a:hlinkClick r:id="" action="ppaction://hlinkfile"/>
              </a:rPr>
              <a:t>^</a:t>
            </a:r>
            <a:r>
              <a:rPr lang="en-US" sz="1200" dirty="0" smtClean="0"/>
              <a:t> Cyril </a:t>
            </a:r>
            <a:r>
              <a:rPr lang="en-US" sz="1200" dirty="0" err="1" smtClean="0"/>
              <a:t>Glasse</a:t>
            </a:r>
            <a:r>
              <a:rPr lang="en-US" sz="1200" dirty="0" smtClean="0"/>
              <a:t> (2001), </a:t>
            </a:r>
            <a:r>
              <a:rPr lang="en-US" sz="1200" i="1" dirty="0" smtClean="0"/>
              <a:t>New </a:t>
            </a:r>
            <a:r>
              <a:rPr lang="en-US" sz="1200" i="1" dirty="0" smtClean="0">
                <a:hlinkClick r:id="rId170" action="ppaction://hlinkfile" tooltip="Encyclopedia of Islam"/>
              </a:rPr>
              <a:t>Encyclopedia of Islam</a:t>
            </a:r>
            <a:r>
              <a:rPr lang="en-US" sz="1200" dirty="0" smtClean="0"/>
              <a:t>, p. 202, </a:t>
            </a:r>
            <a:r>
              <a:rPr lang="en-US" sz="1200" dirty="0" err="1" smtClean="0"/>
              <a:t>Rowman</a:t>
            </a:r>
            <a:r>
              <a:rPr lang="en-US" sz="1200" dirty="0" smtClean="0"/>
              <a:t> Altamira, </a:t>
            </a:r>
            <a:r>
              <a:rPr lang="en-US" sz="1200" dirty="0" smtClean="0">
                <a:hlinkClick r:id="rId171" action="ppaction://hlinkfile"/>
              </a:rPr>
              <a:t>ISBN 0759101906</a:t>
            </a:r>
            <a:r>
              <a:rPr lang="en-US" sz="1200" dirty="0" smtClean="0"/>
              <a:t>. </a:t>
            </a:r>
          </a:p>
          <a:p>
            <a:pPr algn="l"/>
            <a:r>
              <a:rPr lang="en-US" sz="1200" b="1" dirty="0" smtClean="0">
                <a:hlinkClick r:id="" action="ppaction://hlinkfile"/>
              </a:rPr>
              <a:t>^</a:t>
            </a:r>
            <a:r>
              <a:rPr lang="en-US" sz="1200" dirty="0" smtClean="0"/>
              <a:t> Amber </a:t>
            </a:r>
            <a:r>
              <a:rPr lang="en-US" sz="1200" dirty="0" err="1" smtClean="0"/>
              <a:t>Haque</a:t>
            </a:r>
            <a:r>
              <a:rPr lang="en-US" sz="1200" dirty="0" smtClean="0"/>
              <a:t> (2004), "Psychology from Islamic Perspective: Contributions of Early Muslim Scholars and Challenges to Contemporary Muslim Psychologists", </a:t>
            </a:r>
            <a:r>
              <a:rPr lang="en-US" sz="1200" i="1" dirty="0" smtClean="0"/>
              <a:t>Journal of Religion and Health</a:t>
            </a:r>
            <a:r>
              <a:rPr lang="en-US" sz="1200" dirty="0" smtClean="0"/>
              <a:t> </a:t>
            </a:r>
            <a:r>
              <a:rPr lang="en-US" sz="1200" b="1" dirty="0" smtClean="0"/>
              <a:t>43</a:t>
            </a:r>
            <a:r>
              <a:rPr lang="en-US" sz="1200" dirty="0" smtClean="0"/>
              <a:t> (4): 357–377 [369].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Martin Wainwright, </a:t>
            </a:r>
            <a:r>
              <a:rPr lang="en-US" sz="1200" dirty="0" smtClean="0">
                <a:hlinkClick r:id="rId172"/>
              </a:rPr>
              <a:t>Desert island scripts</a:t>
            </a:r>
            <a:r>
              <a:rPr lang="en-US" sz="1200" dirty="0" smtClean="0"/>
              <a:t>, </a:t>
            </a:r>
            <a:r>
              <a:rPr lang="en-US" sz="1200" i="1" dirty="0" smtClean="0">
                <a:hlinkClick r:id="rId173" action="ppaction://hlinkfile" tooltip="The Guardian"/>
              </a:rPr>
              <a:t>The Guardian</a:t>
            </a:r>
            <a:r>
              <a:rPr lang="en-US" sz="1200" dirty="0" smtClean="0"/>
              <a:t>, 22 March 2003.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G. J. </a:t>
            </a:r>
            <a:r>
              <a:rPr lang="en-US" sz="1200" dirty="0" err="1" smtClean="0"/>
              <a:t>Toomer</a:t>
            </a:r>
            <a:r>
              <a:rPr lang="en-US" sz="1200" dirty="0" smtClean="0"/>
              <a:t> (1996), </a:t>
            </a:r>
            <a:r>
              <a:rPr lang="en-US" sz="1200" i="1" dirty="0" smtClean="0"/>
              <a:t>Eastern </a:t>
            </a:r>
            <a:r>
              <a:rPr lang="en-US" sz="1200" i="1" dirty="0" err="1" smtClean="0"/>
              <a:t>Wisedome</a:t>
            </a:r>
            <a:r>
              <a:rPr lang="en-US" sz="1200" i="1" dirty="0" smtClean="0"/>
              <a:t> and Learning: The Study of Arabic in Seventeenth-Century England</a:t>
            </a:r>
            <a:r>
              <a:rPr lang="en-US" sz="1200" dirty="0" smtClean="0"/>
              <a:t>, p. 222, </a:t>
            </a:r>
            <a:r>
              <a:rPr lang="en-US" sz="1200" dirty="0" smtClean="0">
                <a:hlinkClick r:id="rId17" action="ppaction://hlinkfile" tooltip="Oxford University Press"/>
              </a:rPr>
              <a:t>Oxford University Press</a:t>
            </a:r>
            <a:r>
              <a:rPr lang="en-US" sz="1200" dirty="0" smtClean="0"/>
              <a:t>, </a:t>
            </a:r>
            <a:r>
              <a:rPr lang="en-US" sz="1200" dirty="0" smtClean="0">
                <a:hlinkClick r:id="rId174" action="ppaction://hlinkfile"/>
              </a:rPr>
              <a:t>ISBN 0198202911</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75"/>
              </a:rPr>
              <a:t>Latinized Names of Muslim Scholars</a:t>
            </a:r>
            <a:r>
              <a:rPr lang="en-US" sz="1200" dirty="0" smtClean="0"/>
              <a:t>, FSTC. </a:t>
            </a:r>
          </a:p>
          <a:p>
            <a:pPr algn="l"/>
            <a:r>
              <a:rPr lang="en-US" sz="1200" b="1" dirty="0" smtClean="0">
                <a:hlinkClick r:id="" action="ppaction://hlinkfile"/>
              </a:rPr>
              <a:t>^</a:t>
            </a:r>
            <a:r>
              <a:rPr lang="en-US" sz="1200" dirty="0" smtClean="0"/>
              <a:t> I. </a:t>
            </a:r>
            <a:r>
              <a:rPr lang="en-US" sz="1200" dirty="0" err="1" smtClean="0"/>
              <a:t>Heullant-Donat</a:t>
            </a:r>
            <a:r>
              <a:rPr lang="en-US" sz="1200" dirty="0" smtClean="0"/>
              <a:t> and M.-A. Polo de Beaulieu, "Histoire </a:t>
            </a:r>
            <a:r>
              <a:rPr lang="en-US" sz="1200" dirty="0" err="1" smtClean="0"/>
              <a:t>d'une</a:t>
            </a:r>
            <a:r>
              <a:rPr lang="en-US" sz="1200" dirty="0" smtClean="0"/>
              <a:t> </a:t>
            </a:r>
            <a:r>
              <a:rPr lang="en-US" sz="1200" dirty="0" err="1" smtClean="0"/>
              <a:t>traduction</a:t>
            </a:r>
            <a:r>
              <a:rPr lang="en-US" sz="1200" dirty="0" smtClean="0"/>
              <a:t>," in </a:t>
            </a:r>
            <a:r>
              <a:rPr lang="en-US" sz="1200" i="1" dirty="0" smtClean="0"/>
              <a:t>Le </a:t>
            </a:r>
            <a:r>
              <a:rPr lang="en-US" sz="1200" i="1" dirty="0" err="1" smtClean="0"/>
              <a:t>Livre</a:t>
            </a:r>
            <a:r>
              <a:rPr lang="en-US" sz="1200" i="1" dirty="0" smtClean="0"/>
              <a:t> de </a:t>
            </a:r>
            <a:r>
              <a:rPr lang="en-US" sz="1200" i="1" dirty="0" err="1" smtClean="0"/>
              <a:t>l'échelle</a:t>
            </a:r>
            <a:r>
              <a:rPr lang="en-US" sz="1200" i="1" dirty="0" smtClean="0"/>
              <a:t> de Mahomet</a:t>
            </a:r>
            <a:r>
              <a:rPr lang="en-US" sz="1200" dirty="0" smtClean="0"/>
              <a:t>, Latin edition and French translation by </a:t>
            </a:r>
            <a:r>
              <a:rPr lang="en-US" sz="1200" dirty="0" err="1" smtClean="0"/>
              <a:t>Gisèle</a:t>
            </a:r>
            <a:r>
              <a:rPr lang="en-US" sz="1200" dirty="0" smtClean="0"/>
              <a:t> </a:t>
            </a:r>
            <a:r>
              <a:rPr lang="en-US" sz="1200" dirty="0" err="1" smtClean="0"/>
              <a:t>Besson</a:t>
            </a:r>
            <a:r>
              <a:rPr lang="en-US" sz="1200" dirty="0" smtClean="0"/>
              <a:t> and </a:t>
            </a:r>
            <a:r>
              <a:rPr lang="en-US" sz="1200" dirty="0" err="1" smtClean="0"/>
              <a:t>Michèle</a:t>
            </a:r>
            <a:r>
              <a:rPr lang="en-US" sz="1200" dirty="0" smtClean="0"/>
              <a:t> Brossard-</a:t>
            </a:r>
            <a:r>
              <a:rPr lang="en-US" sz="1200" dirty="0" err="1" smtClean="0"/>
              <a:t>Dandré</a:t>
            </a:r>
            <a:r>
              <a:rPr lang="en-US" sz="1200" dirty="0" smtClean="0"/>
              <a:t>, Collection </a:t>
            </a:r>
            <a:r>
              <a:rPr lang="en-US" sz="1200" i="1" dirty="0" err="1" smtClean="0"/>
              <a:t>Lettres</a:t>
            </a:r>
            <a:r>
              <a:rPr lang="en-US" sz="1200" i="1" dirty="0" smtClean="0"/>
              <a:t> </a:t>
            </a:r>
            <a:r>
              <a:rPr lang="en-US" sz="1200" i="1" dirty="0" err="1" smtClean="0"/>
              <a:t>Gothiques</a:t>
            </a:r>
            <a:r>
              <a:rPr lang="en-US" sz="1200" dirty="0" smtClean="0"/>
              <a:t>, Le </a:t>
            </a:r>
            <a:r>
              <a:rPr lang="en-US" sz="1200" dirty="0" err="1" smtClean="0"/>
              <a:t>Livre</a:t>
            </a:r>
            <a:r>
              <a:rPr lang="en-US" sz="1200" dirty="0" smtClean="0"/>
              <a:t> de </a:t>
            </a:r>
            <a:r>
              <a:rPr lang="en-US" sz="1200" dirty="0" err="1" smtClean="0"/>
              <a:t>Poche</a:t>
            </a:r>
            <a:r>
              <a:rPr lang="en-US" sz="1200" dirty="0" smtClean="0"/>
              <a:t>, 1991, p. 22 with note 37. </a:t>
            </a:r>
          </a:p>
          <a:p>
            <a:pPr algn="l"/>
            <a:r>
              <a:rPr lang="en-US" sz="1200" b="1" dirty="0" smtClean="0">
                <a:hlinkClick r:id="" action="ppaction://hlinkfile"/>
              </a:rPr>
              <a:t>^</a:t>
            </a:r>
            <a:r>
              <a:rPr lang="en-US" sz="1200" dirty="0" smtClean="0"/>
              <a:t> Professor </a:t>
            </a:r>
            <a:r>
              <a:rPr lang="en-US" sz="1200" dirty="0" err="1" smtClean="0"/>
              <a:t>Nabil</a:t>
            </a:r>
            <a:r>
              <a:rPr lang="en-US" sz="1200" dirty="0" smtClean="0"/>
              <a:t> </a:t>
            </a:r>
            <a:r>
              <a:rPr lang="en-US" sz="1200" dirty="0" err="1" smtClean="0"/>
              <a:t>Matar</a:t>
            </a:r>
            <a:r>
              <a:rPr lang="en-US" sz="1200" dirty="0" smtClean="0"/>
              <a:t> (April 2004), </a:t>
            </a:r>
            <a:r>
              <a:rPr lang="en-US" sz="1200" i="1" dirty="0" smtClean="0"/>
              <a:t>Shakespeare and the Elizabethan Stage Moor</a:t>
            </a:r>
            <a:r>
              <a:rPr lang="en-US" sz="1200" dirty="0" smtClean="0"/>
              <a:t>, </a:t>
            </a:r>
            <a:r>
              <a:rPr lang="en-US" sz="1200" dirty="0" smtClean="0">
                <a:hlinkClick r:id="rId176" action="ppaction://hlinkfile" tooltip="Sam Wanamaker"/>
              </a:rPr>
              <a:t>Sam Wanamaker</a:t>
            </a:r>
            <a:r>
              <a:rPr lang="en-US" sz="1200" dirty="0" smtClean="0"/>
              <a:t> Fellowship Lecture, Shakespeare’s </a:t>
            </a:r>
            <a:r>
              <a:rPr lang="en-US" sz="1200" dirty="0" smtClean="0">
                <a:hlinkClick r:id="rId177" action="ppaction://hlinkfile" tooltip="Globe Theatre"/>
              </a:rPr>
              <a:t>Globe Theatre</a:t>
            </a:r>
            <a:r>
              <a:rPr lang="en-US" sz="1200" dirty="0" smtClean="0"/>
              <a:t> (</a:t>
            </a:r>
            <a:r>
              <a:rPr lang="en-US" sz="1200" dirty="0" smtClean="0">
                <a:hlinkClick r:id="rId22" action="ppaction://hlinkfile" tooltip="Cf."/>
              </a:rPr>
              <a:t>cf.</a:t>
            </a:r>
            <a:r>
              <a:rPr lang="en-US" sz="1200" dirty="0" smtClean="0"/>
              <a:t> </a:t>
            </a:r>
            <a:r>
              <a:rPr lang="en-US" sz="1200" dirty="0" smtClean="0">
                <a:hlinkClick r:id="rId178" action="ppaction://hlinkfile" tooltip="Mayor of London"/>
              </a:rPr>
              <a:t>Mayor of London</a:t>
            </a:r>
            <a:r>
              <a:rPr lang="en-US" sz="1200" dirty="0" smtClean="0"/>
              <a:t> (2006), </a:t>
            </a:r>
            <a:r>
              <a:rPr lang="en-US" sz="1200" dirty="0" smtClean="0">
                <a:hlinkClick r:id="rId179"/>
              </a:rPr>
              <a:t>Muslims in London</a:t>
            </a:r>
            <a:r>
              <a:rPr lang="en-US" sz="1200" dirty="0" smtClean="0"/>
              <a:t>, pp. 14–15, Greater London Authority) </a:t>
            </a:r>
          </a:p>
          <a:p>
            <a:pPr algn="l"/>
            <a:r>
              <a:rPr lang="en-US" sz="1200" b="1" dirty="0" smtClean="0">
                <a:hlinkClick r:id="" action="ppaction://hlinkfile"/>
              </a:rPr>
              <a:t>^</a:t>
            </a:r>
            <a:r>
              <a:rPr lang="en-US" sz="1200" dirty="0" smtClean="0"/>
              <a:t> (</a:t>
            </a:r>
            <a:r>
              <a:rPr lang="en-US" sz="1200" dirty="0" smtClean="0">
                <a:hlinkClick r:id="" action="ppaction://hlinkfile"/>
              </a:rPr>
              <a:t>Farmer 1988</a:t>
            </a:r>
            <a:r>
              <a:rPr lang="en-US" sz="1200" dirty="0" smtClean="0"/>
              <a:t>, p. 137) </a:t>
            </a:r>
          </a:p>
          <a:p>
            <a:pPr algn="l"/>
            <a:r>
              <a:rPr lang="en-US" sz="1200" b="1" dirty="0" smtClean="0">
                <a:hlinkClick r:id="" action="ppaction://hlinkfile"/>
              </a:rPr>
              <a:t>^</a:t>
            </a:r>
            <a:r>
              <a:rPr lang="en-US" sz="1200" dirty="0" smtClean="0"/>
              <a:t> (</a:t>
            </a:r>
            <a:r>
              <a:rPr lang="en-US" sz="1200" dirty="0" smtClean="0">
                <a:hlinkClick r:id="" action="ppaction://hlinkfile"/>
              </a:rPr>
              <a:t>Farmer 1988</a:t>
            </a:r>
            <a:r>
              <a:rPr lang="en-US" sz="1200" dirty="0" smtClean="0"/>
              <a:t>, p. 140) </a:t>
            </a:r>
          </a:p>
          <a:p>
            <a:pPr algn="l"/>
            <a:r>
              <a:rPr lang="en-US" sz="1200" b="1" dirty="0" smtClean="0">
                <a:hlinkClick r:id="" action="ppaction://hlinkfile"/>
              </a:rPr>
              <a:t>^</a:t>
            </a:r>
            <a:r>
              <a:rPr lang="en-US" sz="1200" dirty="0" smtClean="0"/>
              <a:t> (</a:t>
            </a:r>
            <a:r>
              <a:rPr lang="en-US" sz="1200" dirty="0" smtClean="0">
                <a:hlinkClick r:id="" action="ppaction://hlinkfile"/>
              </a:rPr>
              <a:t>Farmer 1988</a:t>
            </a:r>
            <a:r>
              <a:rPr lang="en-US" sz="1200" dirty="0" smtClean="0"/>
              <a:t>, pp. 140–1) </a:t>
            </a:r>
          </a:p>
          <a:p>
            <a:pPr algn="l"/>
            <a:r>
              <a:rPr lang="en-US" sz="1200" b="1" dirty="0" smtClean="0">
                <a:hlinkClick r:id="" action="ppaction://hlinkfile"/>
              </a:rPr>
              <a:t>^</a:t>
            </a:r>
            <a:r>
              <a:rPr lang="en-US" sz="1200" dirty="0" smtClean="0"/>
              <a:t> (</a:t>
            </a:r>
            <a:r>
              <a:rPr lang="en-US" sz="1200" dirty="0" smtClean="0">
                <a:hlinkClick r:id="" action="ppaction://hlinkfile"/>
              </a:rPr>
              <a:t>Farmer 1988</a:t>
            </a:r>
            <a:r>
              <a:rPr lang="en-US" sz="1200" dirty="0" smtClean="0"/>
              <a:t>, p. 141) </a:t>
            </a:r>
          </a:p>
          <a:p>
            <a:pPr algn="l"/>
            <a:r>
              <a:rPr lang="en-US" sz="1200" b="1" dirty="0" smtClean="0">
                <a:hlinkClick r:id="" action="ppaction://hlinkfile"/>
              </a:rPr>
              <a:t>^</a:t>
            </a:r>
            <a:r>
              <a:rPr lang="en-US" sz="1200" dirty="0" smtClean="0"/>
              <a:t> (</a:t>
            </a:r>
            <a:r>
              <a:rPr lang="en-US" sz="1200" dirty="0" smtClean="0">
                <a:hlinkClick r:id="" action="ppaction://hlinkfile"/>
              </a:rPr>
              <a:t>Farmer 1988</a:t>
            </a:r>
            <a:r>
              <a:rPr lang="en-US" sz="1200" dirty="0" smtClean="0"/>
              <a:t>, p. 142) </a:t>
            </a:r>
          </a:p>
          <a:p>
            <a:pPr algn="l"/>
            <a:r>
              <a:rPr lang="en-US" sz="1200" b="1" dirty="0" smtClean="0">
                <a:hlinkClick r:id="" action="ppaction://hlinkfile"/>
              </a:rPr>
              <a:t>^</a:t>
            </a:r>
            <a:r>
              <a:rPr lang="en-US" sz="1200" dirty="0" smtClean="0"/>
              <a:t> </a:t>
            </a:r>
            <a:r>
              <a:rPr lang="en-US" sz="1200" dirty="0" err="1" smtClean="0"/>
              <a:t>Rabab</a:t>
            </a:r>
            <a:r>
              <a:rPr lang="en-US" sz="1200" dirty="0" smtClean="0"/>
              <a:t> </a:t>
            </a:r>
            <a:r>
              <a:rPr lang="en-US" sz="1200" dirty="0" err="1" smtClean="0"/>
              <a:t>Saoud</a:t>
            </a:r>
            <a:r>
              <a:rPr lang="en-US" sz="1200" dirty="0" smtClean="0"/>
              <a:t> (March 2004) (PDF), </a:t>
            </a:r>
            <a:r>
              <a:rPr lang="en-US" sz="1200" i="1" dirty="0" smtClean="0">
                <a:hlinkClick r:id="rId180"/>
              </a:rPr>
              <a:t>The Arab Contribution to the Music of the Western World</a:t>
            </a:r>
            <a:r>
              <a:rPr lang="en-US" sz="1200" dirty="0" smtClean="0"/>
              <a:t>, FSTC Limited, </a:t>
            </a:r>
            <a:r>
              <a:rPr lang="en-US" sz="1200" dirty="0" smtClean="0">
                <a:hlinkClick r:id="rId180"/>
              </a:rPr>
              <a:t>http://www.muslimheritage.com/uploads/Music2.pdf</a:t>
            </a:r>
            <a:r>
              <a:rPr lang="en-US" sz="1200" dirty="0" smtClean="0"/>
              <a:t>, retrieved 2008-06-20  </a:t>
            </a:r>
          </a:p>
          <a:p>
            <a:pPr algn="l"/>
            <a:r>
              <a:rPr lang="en-US" sz="1200" b="1" dirty="0" smtClean="0">
                <a:hlinkClick r:id="" action="ppaction://hlinkfile"/>
              </a:rPr>
              <a:t>^</a:t>
            </a:r>
            <a:r>
              <a:rPr lang="en-US" sz="1200" dirty="0" smtClean="0"/>
              <a:t> (</a:t>
            </a:r>
            <a:r>
              <a:rPr lang="en-US" sz="1200" dirty="0" smtClean="0">
                <a:hlinkClick r:id="" action="ppaction://hlinkfile"/>
              </a:rPr>
              <a:t>Farmer 1988</a:t>
            </a:r>
            <a:r>
              <a:rPr lang="en-US" sz="1200" dirty="0" smtClean="0"/>
              <a:t>, p. 143) </a:t>
            </a:r>
          </a:p>
          <a:p>
            <a:pPr algn="l"/>
            <a:r>
              <a:rPr lang="en-US" sz="1200" b="1" dirty="0" smtClean="0">
                <a:hlinkClick r:id="" action="ppaction://hlinkfile"/>
              </a:rPr>
              <a:t>^</a:t>
            </a:r>
            <a:r>
              <a:rPr lang="en-US" sz="1200" dirty="0" smtClean="0"/>
              <a:t> (</a:t>
            </a:r>
            <a:r>
              <a:rPr lang="en-US" sz="1200" dirty="0" smtClean="0">
                <a:hlinkClick r:id="" action="ppaction://hlinkfile"/>
              </a:rPr>
              <a:t>Farmer 1988</a:t>
            </a:r>
            <a:r>
              <a:rPr lang="en-US" sz="1200" dirty="0" smtClean="0"/>
              <a:t>, p. 144) </a:t>
            </a:r>
          </a:p>
          <a:p>
            <a:pPr algn="l"/>
            <a:r>
              <a:rPr lang="en-US" sz="1200" b="1" dirty="0" smtClean="0">
                <a:hlinkClick r:id="" action="ppaction://hlinkfile"/>
              </a:rPr>
              <a:t>^</a:t>
            </a:r>
            <a:r>
              <a:rPr lang="en-US" sz="1200" dirty="0" smtClean="0"/>
              <a:t> (</a:t>
            </a:r>
            <a:r>
              <a:rPr lang="en-US" sz="1200" dirty="0" smtClean="0">
                <a:hlinkClick r:id="" action="ppaction://hlinkfile"/>
              </a:rPr>
              <a:t>Farmer 1988</a:t>
            </a:r>
            <a:r>
              <a:rPr lang="en-US" sz="1200" dirty="0" smtClean="0"/>
              <a:t>, pp. 72–82) </a:t>
            </a:r>
          </a:p>
          <a:p>
            <a:pPr algn="l"/>
            <a:r>
              <a:rPr lang="en-US" sz="1200" b="1" dirty="0" smtClean="0">
                <a:hlinkClick r:id="" action="ppaction://hlinkfile"/>
              </a:rPr>
              <a:t>^</a:t>
            </a:r>
            <a:r>
              <a:rPr lang="en-US" sz="1200" dirty="0" smtClean="0"/>
              <a:t> Miller, Samuel D. (Autumn 1973), "Guido </a:t>
            </a:r>
            <a:r>
              <a:rPr lang="en-US" sz="1200" dirty="0" err="1" smtClean="0"/>
              <a:t>d'Arezzo</a:t>
            </a:r>
            <a:r>
              <a:rPr lang="en-US" sz="1200" dirty="0" smtClean="0"/>
              <a:t>: Medieval Musician and Educator", </a:t>
            </a:r>
            <a:r>
              <a:rPr lang="en-US" sz="1200" i="1" dirty="0" smtClean="0"/>
              <a:t>Journal of Research in Music Education</a:t>
            </a:r>
            <a:r>
              <a:rPr lang="en-US" sz="1200" dirty="0" smtClean="0"/>
              <a:t> </a:t>
            </a:r>
            <a:r>
              <a:rPr lang="en-US" sz="1200" b="1" dirty="0" smtClean="0"/>
              <a:t>21</a:t>
            </a:r>
            <a:r>
              <a:rPr lang="en-US" sz="1200" dirty="0" smtClean="0"/>
              <a:t> (3): 239–45, </a:t>
            </a:r>
            <a:r>
              <a:rPr lang="en-US" sz="1200" dirty="0" smtClean="0">
                <a:hlinkClick r:id="rId31" action="ppaction://hlinkfile" tooltip="Digital object identifier"/>
              </a:rPr>
              <a:t>doi</a:t>
            </a:r>
            <a:r>
              <a:rPr lang="en-US" sz="1200" dirty="0" smtClean="0"/>
              <a:t>:</a:t>
            </a:r>
            <a:r>
              <a:rPr lang="en-US" sz="1200" dirty="0" smtClean="0">
                <a:hlinkClick r:id="rId181"/>
              </a:rPr>
              <a:t>10.2307/3345093</a:t>
            </a:r>
            <a:r>
              <a:rPr lang="en-US" sz="1200" dirty="0" smtClean="0"/>
              <a:t>  </a:t>
            </a:r>
          </a:p>
          <a:p>
            <a:pPr algn="l"/>
            <a:r>
              <a:rPr lang="en-US" sz="1200" dirty="0" smtClean="0"/>
              <a:t>^ </a:t>
            </a:r>
            <a:r>
              <a:rPr lang="en-US" sz="1200" b="1" i="1" baseline="30000" dirty="0" smtClean="0">
                <a:hlinkClick r:id="" action="ppaction://hlinkfile"/>
              </a:rPr>
              <a:t>a</a:t>
            </a:r>
            <a:r>
              <a:rPr lang="en-US" sz="1200" dirty="0" smtClean="0"/>
              <a:t> </a:t>
            </a:r>
            <a:r>
              <a:rPr lang="en-US" sz="1200" b="1" i="1" baseline="30000" dirty="0" smtClean="0">
                <a:hlinkClick r:id="" action="ppaction://hlinkfile"/>
              </a:rPr>
              <a:t>b</a:t>
            </a:r>
            <a:r>
              <a:rPr lang="en-US" sz="1200" dirty="0" smtClean="0"/>
              <a:t> </a:t>
            </a:r>
            <a:r>
              <a:rPr lang="en-US" sz="1200" dirty="0" err="1" smtClean="0"/>
              <a:t>Majid</a:t>
            </a:r>
            <a:r>
              <a:rPr lang="en-US" sz="1200" dirty="0" smtClean="0"/>
              <a:t> </a:t>
            </a:r>
            <a:r>
              <a:rPr lang="en-US" sz="1200" dirty="0" err="1" smtClean="0"/>
              <a:t>Fakhry</a:t>
            </a:r>
            <a:r>
              <a:rPr lang="en-US" sz="1200" dirty="0" smtClean="0"/>
              <a:t> (2001). </a:t>
            </a:r>
            <a:r>
              <a:rPr lang="en-US" sz="1200" i="1" dirty="0" smtClean="0"/>
              <a:t>Averroes: His Life, Works and Influence</a:t>
            </a:r>
            <a:r>
              <a:rPr lang="en-US" sz="1200" dirty="0" smtClean="0"/>
              <a:t>. </a:t>
            </a:r>
            <a:r>
              <a:rPr lang="en-US" sz="1200" dirty="0" err="1" smtClean="0"/>
              <a:t>Oneworld</a:t>
            </a:r>
            <a:r>
              <a:rPr lang="en-US" sz="1200" dirty="0" smtClean="0"/>
              <a:t> Publications. </a:t>
            </a:r>
            <a:r>
              <a:rPr lang="en-US" sz="1200" dirty="0" smtClean="0">
                <a:hlinkClick r:id="rId182" action="ppaction://hlinkfile"/>
              </a:rPr>
              <a:t>ISBN 1851682694</a:t>
            </a:r>
            <a:r>
              <a:rPr lang="en-US" sz="1200" dirty="0" smtClean="0"/>
              <a:t>. </a:t>
            </a:r>
          </a:p>
          <a:p>
            <a:pPr algn="l"/>
            <a:r>
              <a:rPr lang="en-US" sz="1200" b="1" dirty="0" smtClean="0">
                <a:hlinkClick r:id="" action="ppaction://hlinkfile"/>
              </a:rPr>
              <a:t>^</a:t>
            </a:r>
            <a:r>
              <a:rPr lang="en-US" sz="1200" dirty="0" smtClean="0"/>
              <a:t> Irwin, Jones (Autumn 2002), "Averroes' Reason: A Medieval Tale of Christianity and Islam", </a:t>
            </a:r>
            <a:r>
              <a:rPr lang="en-US" sz="1200" i="1" dirty="0" smtClean="0"/>
              <a:t>The Philosopher</a:t>
            </a:r>
            <a:r>
              <a:rPr lang="en-US" sz="1200" dirty="0" smtClean="0"/>
              <a:t> </a:t>
            </a:r>
            <a:r>
              <a:rPr lang="en-US" sz="1200" b="1" dirty="0" smtClean="0"/>
              <a:t>LXXXX</a:t>
            </a:r>
            <a:r>
              <a:rPr lang="en-US" sz="1200" dirty="0" smtClean="0"/>
              <a:t> (2)  </a:t>
            </a:r>
          </a:p>
          <a:p>
            <a:pPr algn="l"/>
            <a:r>
              <a:rPr lang="en-US" sz="1200" b="1" dirty="0" smtClean="0">
                <a:hlinkClick r:id="" action="ppaction://hlinkfile"/>
              </a:rPr>
              <a:t>^</a:t>
            </a:r>
            <a:r>
              <a:rPr lang="en-US" sz="1200" dirty="0" smtClean="0"/>
              <a:t> G. A. Russell (1994), </a:t>
            </a:r>
            <a:r>
              <a:rPr lang="en-US" sz="1200" i="1" dirty="0" smtClean="0"/>
              <a:t>The '</a:t>
            </a:r>
            <a:r>
              <a:rPr lang="en-US" sz="1200" i="1" dirty="0" err="1" smtClean="0"/>
              <a:t>Arabick</a:t>
            </a:r>
            <a:r>
              <a:rPr lang="en-US" sz="1200" i="1" dirty="0" smtClean="0"/>
              <a:t>' Interest of the Natural Philosophers in Seventeenth-Century England</a:t>
            </a:r>
            <a:r>
              <a:rPr lang="en-US" sz="1200" dirty="0" smtClean="0"/>
              <a:t>, pp. 224–262, </a:t>
            </a:r>
            <a:r>
              <a:rPr lang="en-US" sz="1200" dirty="0" smtClean="0">
                <a:hlinkClick r:id="rId3" action="ppaction://hlinkfile" tooltip="Brill Publishers"/>
              </a:rPr>
              <a:t>Brill Publishers</a:t>
            </a:r>
            <a:r>
              <a:rPr lang="en-US" sz="1200" dirty="0" smtClean="0"/>
              <a:t>, </a:t>
            </a:r>
            <a:r>
              <a:rPr lang="en-US" sz="1200" dirty="0" smtClean="0">
                <a:hlinkClick r:id="rId183" action="ppaction://hlinkfile"/>
              </a:rPr>
              <a:t>ISBN 9004094598</a:t>
            </a:r>
            <a:r>
              <a:rPr lang="en-US" sz="1200" dirty="0" smtClean="0"/>
              <a:t>. </a:t>
            </a:r>
          </a:p>
          <a:p>
            <a:pPr algn="l"/>
            <a:r>
              <a:rPr lang="en-US" sz="1200" b="1" dirty="0" smtClean="0">
                <a:hlinkClick r:id="" action="ppaction://hlinkfile"/>
              </a:rPr>
              <a:t>^</a:t>
            </a:r>
            <a:r>
              <a:rPr lang="en-US" sz="1200" dirty="0" smtClean="0"/>
              <a:t> Dominique </a:t>
            </a:r>
            <a:r>
              <a:rPr lang="en-US" sz="1200" dirty="0" err="1" smtClean="0"/>
              <a:t>Urvoy</a:t>
            </a:r>
            <a:r>
              <a:rPr lang="en-US" sz="1200" dirty="0" smtClean="0"/>
              <a:t>, "The Rationality of Everyday Life: The </a:t>
            </a:r>
            <a:r>
              <a:rPr lang="en-US" sz="1200" dirty="0" err="1" smtClean="0"/>
              <a:t>Andalusian</a:t>
            </a:r>
            <a:r>
              <a:rPr lang="en-US" sz="1200" dirty="0" smtClean="0"/>
              <a:t> Tradition? (</a:t>
            </a:r>
            <a:r>
              <a:rPr lang="en-US" sz="1200" dirty="0" err="1" smtClean="0"/>
              <a:t>Aropos</a:t>
            </a:r>
            <a:r>
              <a:rPr lang="en-US" sz="1200" dirty="0" smtClean="0"/>
              <a:t> of </a:t>
            </a:r>
            <a:r>
              <a:rPr lang="en-US" sz="1200" dirty="0" err="1" smtClean="0"/>
              <a:t>Hayy's</a:t>
            </a:r>
            <a:r>
              <a:rPr lang="en-US" sz="1200" dirty="0" smtClean="0"/>
              <a:t> First Experiences)", in Lawrence I. Conrad (1996), </a:t>
            </a:r>
            <a:r>
              <a:rPr lang="en-US" sz="1200" i="1" dirty="0" smtClean="0"/>
              <a:t>The World of </a:t>
            </a:r>
            <a:r>
              <a:rPr lang="en-US" sz="1200" i="1" dirty="0" err="1" smtClean="0"/>
              <a:t>Ibn</a:t>
            </a:r>
            <a:r>
              <a:rPr lang="en-US" sz="1200" i="1" dirty="0" smtClean="0"/>
              <a:t> </a:t>
            </a:r>
            <a:r>
              <a:rPr lang="en-US" sz="1200" i="1" dirty="0" err="1" smtClean="0"/>
              <a:t>Tufayl</a:t>
            </a:r>
            <a:r>
              <a:rPr lang="en-US" sz="1200" i="1" dirty="0" smtClean="0"/>
              <a:t>: Interdisciplinary Perspectives on </a:t>
            </a:r>
            <a:r>
              <a:rPr lang="en-US" sz="1200" i="1" dirty="0" err="1" smtClean="0"/>
              <a:t>Ḥayy</a:t>
            </a:r>
            <a:r>
              <a:rPr lang="en-US" sz="1200" i="1" dirty="0" smtClean="0"/>
              <a:t> </a:t>
            </a:r>
            <a:r>
              <a:rPr lang="en-US" sz="1200" i="1" dirty="0" err="1" smtClean="0"/>
              <a:t>Ibn</a:t>
            </a:r>
            <a:r>
              <a:rPr lang="en-US" sz="1200" i="1" dirty="0" smtClean="0"/>
              <a:t> </a:t>
            </a:r>
            <a:r>
              <a:rPr lang="en-US" sz="1200" i="1" dirty="0" err="1" smtClean="0"/>
              <a:t>Yaqẓān</a:t>
            </a:r>
            <a:r>
              <a:rPr lang="en-US" sz="1200" dirty="0" smtClean="0"/>
              <a:t>, pp. 38–46, </a:t>
            </a:r>
            <a:r>
              <a:rPr lang="en-US" sz="1200" dirty="0" smtClean="0">
                <a:hlinkClick r:id="rId3" action="ppaction://hlinkfile" tooltip="Brill Publishers"/>
              </a:rPr>
              <a:t>Brill Publishers</a:t>
            </a:r>
            <a:r>
              <a:rPr lang="en-US" sz="1200" dirty="0" smtClean="0"/>
              <a:t>, </a:t>
            </a:r>
            <a:r>
              <a:rPr lang="en-US" sz="1200" dirty="0" smtClean="0">
                <a:hlinkClick r:id="rId184" action="ppaction://hlinkfile"/>
              </a:rPr>
              <a:t>ISBN 9004093001</a:t>
            </a:r>
            <a:r>
              <a:rPr lang="en-US" sz="1200" dirty="0" smtClean="0"/>
              <a:t>. </a:t>
            </a:r>
          </a:p>
          <a:p>
            <a:pPr algn="l"/>
            <a:r>
              <a:rPr lang="en-US" sz="1200" b="1" dirty="0" smtClean="0">
                <a:hlinkClick r:id="" action="ppaction://hlinkfile"/>
              </a:rPr>
              <a:t>^</a:t>
            </a:r>
            <a:r>
              <a:rPr lang="en-US" sz="1200" dirty="0" smtClean="0"/>
              <a:t> Muhammad </a:t>
            </a:r>
            <a:r>
              <a:rPr lang="en-US" sz="1200" dirty="0" err="1" smtClean="0"/>
              <a:t>ibn</a:t>
            </a:r>
            <a:r>
              <a:rPr lang="en-US" sz="1200" dirty="0" smtClean="0"/>
              <a:t> </a:t>
            </a:r>
            <a:r>
              <a:rPr lang="en-US" sz="1200" dirty="0" err="1" smtClean="0"/>
              <a:t>Abd</a:t>
            </a:r>
            <a:r>
              <a:rPr lang="en-US" sz="1200" dirty="0" smtClean="0"/>
              <a:t> al-</a:t>
            </a:r>
            <a:r>
              <a:rPr lang="en-US" sz="1200" dirty="0" err="1" smtClean="0"/>
              <a:t>Malik</a:t>
            </a:r>
            <a:r>
              <a:rPr lang="en-US" sz="1200" dirty="0" smtClean="0"/>
              <a:t> </a:t>
            </a:r>
            <a:r>
              <a:rPr lang="en-US" sz="1200" dirty="0" err="1" smtClean="0">
                <a:hlinkClick r:id="rId185" action="ppaction://hlinkfile" tooltip="Ibn Tufayl"/>
              </a:rPr>
              <a:t>Ibn</a:t>
            </a:r>
            <a:r>
              <a:rPr lang="en-US" sz="1200" dirty="0" smtClean="0">
                <a:hlinkClick r:id="rId185" action="ppaction://hlinkfile" tooltip="Ibn Tufayl"/>
              </a:rPr>
              <a:t> </a:t>
            </a:r>
            <a:r>
              <a:rPr lang="en-US" sz="1200" dirty="0" err="1" smtClean="0">
                <a:hlinkClick r:id="rId185" action="ppaction://hlinkfile" tooltip="Ibn Tufayl"/>
              </a:rPr>
              <a:t>Tufayl</a:t>
            </a:r>
            <a:r>
              <a:rPr lang="en-US" sz="1200" dirty="0" smtClean="0"/>
              <a:t> and </a:t>
            </a:r>
            <a:r>
              <a:rPr lang="en-US" sz="1200" dirty="0" err="1" smtClean="0"/>
              <a:t>Léon</a:t>
            </a:r>
            <a:r>
              <a:rPr lang="en-US" sz="1200" dirty="0" smtClean="0"/>
              <a:t> Gauthier (1981), </a:t>
            </a:r>
            <a:r>
              <a:rPr lang="en-US" sz="1200" i="1" dirty="0" err="1" smtClean="0"/>
              <a:t>Risalat</a:t>
            </a:r>
            <a:r>
              <a:rPr lang="en-US" sz="1200" i="1" dirty="0" smtClean="0"/>
              <a:t> </a:t>
            </a:r>
            <a:r>
              <a:rPr lang="en-US" sz="1200" i="1" dirty="0" err="1" smtClean="0"/>
              <a:t>Hayy</a:t>
            </a:r>
            <a:r>
              <a:rPr lang="en-US" sz="1200" i="1" dirty="0" smtClean="0"/>
              <a:t> </a:t>
            </a:r>
            <a:r>
              <a:rPr lang="en-US" sz="1200" i="1" dirty="0" err="1" smtClean="0"/>
              <a:t>ibn</a:t>
            </a:r>
            <a:r>
              <a:rPr lang="en-US" sz="1200" i="1" dirty="0" smtClean="0"/>
              <a:t> </a:t>
            </a:r>
            <a:r>
              <a:rPr lang="en-US" sz="1200" i="1" dirty="0" err="1" smtClean="0"/>
              <a:t>Yaqzan</a:t>
            </a:r>
            <a:r>
              <a:rPr lang="en-US" sz="1200" dirty="0" smtClean="0"/>
              <a:t>, p. 5, Editions de la </a:t>
            </a:r>
            <a:r>
              <a:rPr lang="en-US" sz="1200" dirty="0" err="1" smtClean="0"/>
              <a:t>Méditerranée</a:t>
            </a:r>
            <a:r>
              <a:rPr lang="en-US" sz="1200" dirty="0" smtClean="0"/>
              <a:t>.</a:t>
            </a:r>
            <a:r>
              <a:rPr lang="en-US" sz="1200" dirty="0" smtClean="0">
                <a:hlinkClick r:id="rId186"/>
              </a:rPr>
              <a:t>[4]</a:t>
            </a:r>
            <a:r>
              <a:rPr lang="en-US" sz="1200" dirty="0" smtClean="0"/>
              <a:t> </a:t>
            </a:r>
          </a:p>
          <a:p>
            <a:pPr algn="l"/>
            <a:r>
              <a:rPr lang="en-US" sz="1200" b="1" dirty="0" smtClean="0">
                <a:hlinkClick r:id="" action="ppaction://hlinkfile"/>
              </a:rPr>
              <a:t>^</a:t>
            </a:r>
            <a:r>
              <a:rPr lang="en-US" sz="1200" dirty="0" smtClean="0"/>
              <a:t> G. A. Russell (1994), </a:t>
            </a:r>
            <a:r>
              <a:rPr lang="en-US" sz="1200" i="1" dirty="0" smtClean="0"/>
              <a:t>The '</a:t>
            </a:r>
            <a:r>
              <a:rPr lang="en-US" sz="1200" i="1" dirty="0" err="1" smtClean="0"/>
              <a:t>Arabick</a:t>
            </a:r>
            <a:r>
              <a:rPr lang="en-US" sz="1200" i="1" dirty="0" smtClean="0"/>
              <a:t>' Interest of the Natural Philosophers in Seventeenth-Century England</a:t>
            </a:r>
            <a:r>
              <a:rPr lang="en-US" sz="1200" dirty="0" smtClean="0"/>
              <a:t>, pp. 224–239, </a:t>
            </a:r>
            <a:r>
              <a:rPr lang="en-US" sz="1200" dirty="0" smtClean="0">
                <a:hlinkClick r:id="rId3" action="ppaction://hlinkfile" tooltip="Brill Publishers"/>
              </a:rPr>
              <a:t>Brill Publishers</a:t>
            </a:r>
            <a:r>
              <a:rPr lang="en-US" sz="1200" dirty="0" smtClean="0"/>
              <a:t>, </a:t>
            </a:r>
            <a:r>
              <a:rPr lang="en-US" sz="1200" dirty="0" smtClean="0">
                <a:hlinkClick r:id="rId183" action="ppaction://hlinkfile"/>
              </a:rPr>
              <a:t>ISBN 9004094598</a:t>
            </a:r>
            <a:r>
              <a:rPr lang="en-US" sz="1200" dirty="0" smtClean="0"/>
              <a:t>. </a:t>
            </a:r>
          </a:p>
          <a:p>
            <a:pPr algn="l"/>
            <a:r>
              <a:rPr lang="en-US" sz="1200" b="1" dirty="0" smtClean="0">
                <a:hlinkClick r:id="" action="ppaction://hlinkfile"/>
              </a:rPr>
              <a:t>^</a:t>
            </a:r>
            <a:r>
              <a:rPr lang="en-US" sz="1200" dirty="0" smtClean="0"/>
              <a:t> G. A. Russell (1994), </a:t>
            </a:r>
            <a:r>
              <a:rPr lang="en-US" sz="1200" i="1" dirty="0" smtClean="0"/>
              <a:t>The '</a:t>
            </a:r>
            <a:r>
              <a:rPr lang="en-US" sz="1200" i="1" dirty="0" err="1" smtClean="0"/>
              <a:t>Arabick</a:t>
            </a:r>
            <a:r>
              <a:rPr lang="en-US" sz="1200" i="1" dirty="0" smtClean="0"/>
              <a:t>' Interest of the Natural Philosophers in Seventeenth-Century England</a:t>
            </a:r>
            <a:r>
              <a:rPr lang="en-US" sz="1200" dirty="0" smtClean="0"/>
              <a:t>, p. 227, </a:t>
            </a:r>
            <a:r>
              <a:rPr lang="en-US" sz="1200" dirty="0" smtClean="0">
                <a:hlinkClick r:id="rId3" action="ppaction://hlinkfile" tooltip="Brill Publishers"/>
              </a:rPr>
              <a:t>Brill Publishers</a:t>
            </a:r>
            <a:r>
              <a:rPr lang="en-US" sz="1200" dirty="0" smtClean="0"/>
              <a:t>, </a:t>
            </a:r>
            <a:r>
              <a:rPr lang="en-US" sz="1200" dirty="0" smtClean="0">
                <a:hlinkClick r:id="rId183" action="ppaction://hlinkfile"/>
              </a:rPr>
              <a:t>ISBN 9004094598</a:t>
            </a:r>
            <a:r>
              <a:rPr lang="en-US" sz="1200" dirty="0" smtClean="0"/>
              <a:t>. </a:t>
            </a:r>
          </a:p>
          <a:p>
            <a:pPr algn="l"/>
            <a:r>
              <a:rPr lang="en-US" sz="1200" b="1" dirty="0" smtClean="0">
                <a:hlinkClick r:id="" action="ppaction://hlinkfile"/>
              </a:rPr>
              <a:t>^</a:t>
            </a:r>
            <a:r>
              <a:rPr lang="en-US" sz="1200" dirty="0" smtClean="0"/>
              <a:t> G. A. Russell (1994), </a:t>
            </a:r>
            <a:r>
              <a:rPr lang="en-US" sz="1200" i="1" dirty="0" smtClean="0"/>
              <a:t>The '</a:t>
            </a:r>
            <a:r>
              <a:rPr lang="en-US" sz="1200" i="1" dirty="0" err="1" smtClean="0"/>
              <a:t>Arabick</a:t>
            </a:r>
            <a:r>
              <a:rPr lang="en-US" sz="1200" i="1" dirty="0" smtClean="0"/>
              <a:t>' Interest of the Natural Philosophers in Seventeenth-Century England</a:t>
            </a:r>
            <a:r>
              <a:rPr lang="en-US" sz="1200" dirty="0" smtClean="0"/>
              <a:t>, p. 247, </a:t>
            </a:r>
            <a:r>
              <a:rPr lang="en-US" sz="1200" dirty="0" smtClean="0">
                <a:hlinkClick r:id="rId3" action="ppaction://hlinkfile" tooltip="Brill Publishers"/>
              </a:rPr>
              <a:t>Brill Publishers</a:t>
            </a:r>
            <a:r>
              <a:rPr lang="en-US" sz="1200" dirty="0" smtClean="0"/>
              <a:t>, </a:t>
            </a:r>
            <a:r>
              <a:rPr lang="en-US" sz="1200" dirty="0" smtClean="0">
                <a:hlinkClick r:id="rId183" action="ppaction://hlinkfile"/>
              </a:rPr>
              <a:t>ISBN 9004094598</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87"/>
              </a:rPr>
              <a:t>H-Net Review: Eric </a:t>
            </a:r>
            <a:r>
              <a:rPr lang="en-US" sz="1200" dirty="0" err="1" smtClean="0">
                <a:hlinkClick r:id="rId187"/>
              </a:rPr>
              <a:t>Ormsby</a:t>
            </a:r>
            <a:r>
              <a:rPr lang="en-US" sz="1200" dirty="0" smtClean="0">
                <a:hlinkClick r:id="rId187"/>
              </a:rPr>
              <a:t> on Averroes (</a:t>
            </a:r>
            <a:r>
              <a:rPr lang="en-US" sz="1200" dirty="0" err="1" smtClean="0">
                <a:hlinkClick r:id="rId187"/>
              </a:rPr>
              <a:t>Ibn</a:t>
            </a:r>
            <a:r>
              <a:rPr lang="en-US" sz="1200" dirty="0" smtClean="0">
                <a:hlinkClick r:id="rId187"/>
              </a:rPr>
              <a:t> </a:t>
            </a:r>
            <a:r>
              <a:rPr lang="en-US" sz="1200" dirty="0" err="1" smtClean="0">
                <a:hlinkClick r:id="rId187"/>
              </a:rPr>
              <a:t>Rushd</a:t>
            </a:r>
            <a:r>
              <a:rPr lang="en-US" sz="1200" dirty="0" smtClean="0">
                <a:hlinkClick r:id="rId187"/>
              </a:rPr>
              <a:t>): His Life, Works and Influence</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88"/>
              </a:rPr>
              <a:t>The Influence of Islamic Thought on Maimonides (Stanford Encyclopedia of Philosophy)</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89" action="ppaction://hlinkfile" tooltip="Margaret Smith (author)"/>
              </a:rPr>
              <a:t>Margaret Smith</a:t>
            </a:r>
            <a:r>
              <a:rPr lang="en-US" sz="1200" dirty="0" smtClean="0"/>
              <a:t>, </a:t>
            </a:r>
            <a:r>
              <a:rPr lang="en-US" sz="1200" i="1" dirty="0" smtClean="0"/>
              <a:t>Al-</a:t>
            </a:r>
            <a:r>
              <a:rPr lang="en-US" sz="1200" i="1" dirty="0" err="1" smtClean="0"/>
              <a:t>Ghazali</a:t>
            </a:r>
            <a:r>
              <a:rPr lang="en-US" sz="1200" i="1" dirty="0" smtClean="0"/>
              <a:t>: The Mystic</a:t>
            </a:r>
            <a:r>
              <a:rPr lang="en-US" sz="1200" dirty="0" smtClean="0"/>
              <a:t> (London 1944) </a:t>
            </a:r>
          </a:p>
          <a:p>
            <a:pPr algn="l"/>
            <a:r>
              <a:rPr lang="en-US" sz="1200" b="1" dirty="0" smtClean="0">
                <a:hlinkClick r:id="" action="ppaction://hlinkfile"/>
              </a:rPr>
              <a:t>^</a:t>
            </a:r>
            <a:r>
              <a:rPr lang="en-US" sz="1200" dirty="0" smtClean="0"/>
              <a:t> </a:t>
            </a:r>
            <a:r>
              <a:rPr lang="en-US" sz="1200" dirty="0" err="1" smtClean="0"/>
              <a:t>Najm</a:t>
            </a:r>
            <a:r>
              <a:rPr lang="en-US" sz="1200" dirty="0" smtClean="0"/>
              <a:t>, Sami M. (July–October 1966), "The Place and Function of Doubt in the Philosophies of Descartes and Al-</a:t>
            </a:r>
            <a:r>
              <a:rPr lang="en-US" sz="1200" dirty="0" err="1" smtClean="0"/>
              <a:t>Ghazali</a:t>
            </a:r>
            <a:r>
              <a:rPr lang="en-US" sz="1200" dirty="0" smtClean="0"/>
              <a:t>", </a:t>
            </a:r>
            <a:r>
              <a:rPr lang="en-US" sz="1200" i="1" dirty="0" smtClean="0"/>
              <a:t>Philosophy East and West</a:t>
            </a:r>
            <a:r>
              <a:rPr lang="en-US" sz="1200" dirty="0" smtClean="0"/>
              <a:t> </a:t>
            </a:r>
            <a:r>
              <a:rPr lang="en-US" sz="1200" b="1" dirty="0" smtClean="0"/>
              <a:t>16</a:t>
            </a:r>
            <a:r>
              <a:rPr lang="en-US" sz="1200" dirty="0" smtClean="0"/>
              <a:t> (3–4): 133–41, </a:t>
            </a:r>
            <a:r>
              <a:rPr lang="en-US" sz="1200" dirty="0" smtClean="0">
                <a:hlinkClick r:id="rId31" action="ppaction://hlinkfile" tooltip="Digital object identifier"/>
              </a:rPr>
              <a:t>doi</a:t>
            </a:r>
            <a:r>
              <a:rPr lang="en-US" sz="1200" dirty="0" smtClean="0"/>
              <a:t>:</a:t>
            </a:r>
            <a:r>
              <a:rPr lang="en-US" sz="1200" dirty="0" smtClean="0">
                <a:hlinkClick r:id="rId190"/>
              </a:rPr>
              <a:t>10.2307/1397536</a:t>
            </a:r>
            <a:r>
              <a:rPr lang="en-US" sz="1200" dirty="0" smtClean="0"/>
              <a:t>  </a:t>
            </a:r>
          </a:p>
          <a:p>
            <a:pPr algn="l"/>
            <a:r>
              <a:rPr lang="en-US" sz="1200" b="1" dirty="0" smtClean="0">
                <a:hlinkClick r:id="" action="ppaction://hlinkfile"/>
              </a:rPr>
              <a:t>^</a:t>
            </a:r>
            <a:r>
              <a:rPr lang="en-US" sz="1200" dirty="0" smtClean="0"/>
              <a:t> </a:t>
            </a:r>
            <a:r>
              <a:rPr lang="en-US" sz="1200" dirty="0" err="1" smtClean="0"/>
              <a:t>Kamal</a:t>
            </a:r>
            <a:r>
              <a:rPr lang="en-US" sz="1200" dirty="0" smtClean="0"/>
              <a:t>, Muhammad (2006), </a:t>
            </a:r>
            <a:r>
              <a:rPr lang="en-US" sz="1200" i="1" dirty="0" err="1" smtClean="0"/>
              <a:t>Mulla</a:t>
            </a:r>
            <a:r>
              <a:rPr lang="en-US" sz="1200" i="1" dirty="0" smtClean="0"/>
              <a:t> </a:t>
            </a:r>
            <a:r>
              <a:rPr lang="en-US" sz="1200" i="1" dirty="0" err="1" smtClean="0"/>
              <a:t>Sadra's</a:t>
            </a:r>
            <a:r>
              <a:rPr lang="en-US" sz="1200" i="1" dirty="0" smtClean="0"/>
              <a:t> Transcendent Philosophy</a:t>
            </a:r>
            <a:r>
              <a:rPr lang="en-US" sz="1200" dirty="0" smtClean="0"/>
              <a:t>, </a:t>
            </a:r>
            <a:r>
              <a:rPr lang="en-US" sz="1200" dirty="0" err="1" smtClean="0"/>
              <a:t>Ashgate</a:t>
            </a:r>
            <a:r>
              <a:rPr lang="en-US" sz="1200" dirty="0" smtClean="0"/>
              <a:t> Publishing, Ltd., pp. 9 &amp; 39, </a:t>
            </a:r>
            <a:r>
              <a:rPr lang="en-US" sz="1200" dirty="0" smtClean="0">
                <a:hlinkClick r:id="rId191" action="ppaction://hlinkfile"/>
              </a:rPr>
              <a:t>ISBN 0754652718</a:t>
            </a:r>
            <a:r>
              <a:rPr lang="en-US" sz="1200" dirty="0" smtClean="0"/>
              <a:t>, </a:t>
            </a:r>
            <a:r>
              <a:rPr lang="en-US" sz="1200" dirty="0" smtClean="0">
                <a:hlinkClick r:id="rId111" action="ppaction://hlinkfile" tooltip="Online Computer Library Center"/>
              </a:rPr>
              <a:t>OCLC</a:t>
            </a:r>
            <a:r>
              <a:rPr lang="en-US" sz="1200" dirty="0" smtClean="0"/>
              <a:t> </a:t>
            </a:r>
            <a:r>
              <a:rPr lang="en-US" sz="1200" dirty="0" smtClean="0">
                <a:hlinkClick r:id="rId192"/>
              </a:rPr>
              <a:t>224496901 238761259 61169850</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93"/>
              </a:rPr>
              <a:t>talk then walk</a:t>
            </a:r>
            <a:r>
              <a:rPr lang="en-US" sz="1200" dirty="0" smtClean="0"/>
              <a:t> </a:t>
            </a:r>
          </a:p>
          <a:p>
            <a:pPr algn="l"/>
            <a:r>
              <a:rPr lang="en-US" sz="1200" b="1" dirty="0" smtClean="0">
                <a:hlinkClick r:id="" action="ppaction://hlinkfile"/>
              </a:rPr>
              <a:t>^</a:t>
            </a:r>
            <a:r>
              <a:rPr lang="en-US" sz="1200" dirty="0" smtClean="0"/>
              <a:t> </a:t>
            </a:r>
            <a:r>
              <a:rPr lang="en-US" sz="1200" dirty="0" err="1" smtClean="0">
                <a:hlinkClick r:id="rId194"/>
              </a:rPr>
              <a:t>Ibn</a:t>
            </a:r>
            <a:r>
              <a:rPr lang="en-US" sz="1200" dirty="0" smtClean="0">
                <a:hlinkClick r:id="rId194"/>
              </a:rPr>
              <a:t> </a:t>
            </a:r>
            <a:r>
              <a:rPr lang="en-US" sz="1200" dirty="0" err="1" smtClean="0">
                <a:hlinkClick r:id="rId194"/>
              </a:rPr>
              <a:t>Battuta's</a:t>
            </a:r>
            <a:r>
              <a:rPr lang="en-US" sz="1200" dirty="0" smtClean="0">
                <a:hlinkClick r:id="rId194"/>
              </a:rPr>
              <a:t> Trip: Part Three – Persia and Iraq (1326–1327)</a:t>
            </a:r>
            <a:r>
              <a:rPr lang="en-US" sz="1200" dirty="0" smtClean="0"/>
              <a:t> </a:t>
            </a:r>
          </a:p>
          <a:p>
            <a:pPr algn="l"/>
            <a:r>
              <a:rPr lang="en-US" sz="1200" b="1" dirty="0" smtClean="0">
                <a:hlinkClick r:id="" action="ppaction://hlinkfile"/>
              </a:rPr>
              <a:t>^</a:t>
            </a:r>
            <a:r>
              <a:rPr lang="en-US" sz="1200" dirty="0" smtClean="0"/>
              <a:t> Fancy, p. 49 &amp; 59 </a:t>
            </a:r>
          </a:p>
          <a:p>
            <a:pPr algn="l"/>
            <a:r>
              <a:rPr lang="en-US" sz="1200" b="1" dirty="0" smtClean="0">
                <a:hlinkClick r:id="" action="ppaction://hlinkfile"/>
              </a:rPr>
              <a:t>^</a:t>
            </a:r>
            <a:r>
              <a:rPr lang="en-US" sz="1200" dirty="0" smtClean="0"/>
              <a:t> </a:t>
            </a:r>
            <a:r>
              <a:rPr lang="en-US" sz="1200" dirty="0" smtClean="0">
                <a:hlinkClick r:id="rId135" action="ppaction://hlinkfile" tooltip="George Sarton"/>
              </a:rPr>
              <a:t>George </a:t>
            </a:r>
            <a:r>
              <a:rPr lang="en-US" sz="1200" dirty="0" err="1" smtClean="0">
                <a:hlinkClick r:id="rId135" action="ppaction://hlinkfile" tooltip="George Sarton"/>
              </a:rPr>
              <a:t>Sarton</a:t>
            </a:r>
            <a:r>
              <a:rPr lang="en-US" sz="1200" dirty="0" smtClean="0"/>
              <a:t>, </a:t>
            </a:r>
            <a:r>
              <a:rPr lang="en-US" sz="1200" i="1" dirty="0" smtClean="0"/>
              <a:t>The Incubation of Western Culture in the Middle East</a:t>
            </a:r>
            <a:r>
              <a:rPr lang="en-US" sz="1200" dirty="0" smtClean="0"/>
              <a:t>, A George C. Keiser Foundation Lecture, March 29, 1950, Washington DC, 1951 </a:t>
            </a:r>
          </a:p>
          <a:p>
            <a:pPr algn="l"/>
            <a:r>
              <a:rPr lang="en-US" sz="1200" b="1" dirty="0" smtClean="0">
                <a:hlinkClick r:id="" action="ppaction://hlinkfile"/>
              </a:rPr>
              <a:t>^</a:t>
            </a:r>
            <a:r>
              <a:rPr lang="en-US" sz="1200" dirty="0" smtClean="0"/>
              <a:t> </a:t>
            </a:r>
            <a:r>
              <a:rPr lang="en-US" sz="1200" dirty="0" smtClean="0">
                <a:hlinkClick r:id="rId195"/>
              </a:rPr>
              <a:t>[5]</a:t>
            </a:r>
            <a:r>
              <a:rPr lang="en-US" sz="1200" dirty="0" smtClean="0"/>
              <a:t> </a:t>
            </a:r>
          </a:p>
          <a:p>
            <a:pPr algn="l"/>
            <a:r>
              <a:rPr lang="en-US" sz="1200" b="1" dirty="0" smtClean="0">
                <a:hlinkClick r:id="" action="ppaction://hlinkfile"/>
              </a:rPr>
              <a:t>^</a:t>
            </a:r>
            <a:r>
              <a:rPr lang="en-US" sz="1200" dirty="0" smtClean="0"/>
              <a:t> </a:t>
            </a:r>
            <a:r>
              <a:rPr lang="en-US" sz="1200" dirty="0" smtClean="0">
                <a:hlinkClick r:id="rId196"/>
              </a:rPr>
              <a:t>The Great Mosque of </a:t>
            </a:r>
            <a:r>
              <a:rPr lang="en-US" sz="1200" dirty="0" err="1" smtClean="0">
                <a:hlinkClick r:id="rId196"/>
              </a:rPr>
              <a:t>Tlemcen</a:t>
            </a:r>
            <a:r>
              <a:rPr lang="en-US" sz="1200" dirty="0" smtClean="0"/>
              <a:t>, MuslimHeritage.com </a:t>
            </a:r>
          </a:p>
          <a:p>
            <a:pPr algn="l"/>
            <a:r>
              <a:rPr lang="en-US" sz="1200" b="1" dirty="0" smtClean="0">
                <a:hlinkClick r:id="" action="ppaction://hlinkfile"/>
              </a:rPr>
              <a:t>^</a:t>
            </a:r>
            <a:r>
              <a:rPr lang="en-US" sz="1200" dirty="0" smtClean="0"/>
              <a:t> </a:t>
            </a:r>
            <a:r>
              <a:rPr lang="en-US" sz="1200" dirty="0" smtClean="0">
                <a:hlinkClick r:id="rId197"/>
              </a:rPr>
              <a:t>Populations Crises and Population Cycles</a:t>
            </a:r>
            <a:r>
              <a:rPr lang="en-US" sz="1200" dirty="0" smtClean="0"/>
              <a:t>, Claire Russell and W.M.S. Russell </a:t>
            </a:r>
          </a:p>
          <a:p>
            <a:pPr algn="l"/>
            <a:r>
              <a:rPr lang="en-US" sz="1200" b="1" dirty="0" smtClean="0">
                <a:hlinkClick r:id="" action="ppaction://hlinkfile"/>
              </a:rPr>
              <a:t>^</a:t>
            </a:r>
            <a:r>
              <a:rPr lang="en-US" sz="1200" dirty="0" smtClean="0"/>
              <a:t> </a:t>
            </a:r>
            <a:r>
              <a:rPr lang="en-US" sz="1200" dirty="0" smtClean="0">
                <a:hlinkClick r:id="rId198"/>
              </a:rPr>
              <a:t>The Islamic World to 1600: The Mongol Invasions (The Black Death)</a:t>
            </a:r>
            <a:r>
              <a:rPr lang="en-US" sz="1200" dirty="0" smtClean="0"/>
              <a:t> </a:t>
            </a:r>
          </a:p>
          <a:p>
            <a:pPr algn="l"/>
            <a:r>
              <a:rPr lang="en-US" sz="1200" b="1" dirty="0" smtClean="0">
                <a:hlinkClick r:id="" action="ppaction://hlinkfile"/>
              </a:rPr>
              <a:t>^</a:t>
            </a:r>
            <a:r>
              <a:rPr lang="en-US" sz="1200" dirty="0" smtClean="0"/>
              <a:t> Erica Fraser. </a:t>
            </a:r>
            <a:r>
              <a:rPr lang="en-US" sz="1200" dirty="0" smtClean="0">
                <a:hlinkClick r:id="rId199"/>
              </a:rPr>
              <a:t>The Islamic World to 1600</a:t>
            </a:r>
            <a:r>
              <a:rPr lang="en-US" sz="1200" dirty="0" smtClean="0"/>
              <a:t>, </a:t>
            </a:r>
            <a:r>
              <a:rPr lang="en-US" sz="1200" dirty="0" smtClean="0">
                <a:hlinkClick r:id="rId200" action="ppaction://hlinkfile" tooltip="University of Calgary"/>
              </a:rPr>
              <a:t>University of Calgary</a:t>
            </a:r>
            <a:r>
              <a:rPr lang="en-US" sz="1200" dirty="0" smtClean="0"/>
              <a:t>. </a:t>
            </a:r>
          </a:p>
          <a:p>
            <a:pPr algn="l"/>
            <a:r>
              <a:rPr lang="en-US" sz="1200" b="1" dirty="0" smtClean="0">
                <a:hlinkClick r:id="" action="ppaction://hlinkfile"/>
              </a:rPr>
              <a:t>^</a:t>
            </a:r>
            <a:r>
              <a:rPr lang="en-US" sz="1200" dirty="0" smtClean="0"/>
              <a:t> </a:t>
            </a:r>
            <a:r>
              <a:rPr lang="en-US" sz="1200" dirty="0" smtClean="0">
                <a:hlinkClick r:id="rId201"/>
              </a:rPr>
              <a:t>Economic Scene; The decline of the Muslim Middle East, and the roots of resentment, can be traced to Islamic inheritance law.</a:t>
            </a:r>
            <a:r>
              <a:rPr lang="en-US" sz="1200" dirty="0" smtClean="0"/>
              <a:t>, New York Times </a:t>
            </a:r>
          </a:p>
          <a:p>
            <a:pPr algn="l"/>
            <a:r>
              <a:rPr lang="en-US" sz="1200" b="1" dirty="0" smtClean="0">
                <a:hlinkClick r:id="" action="ppaction://hlinkfile"/>
              </a:rPr>
              <a:t>^</a:t>
            </a:r>
            <a:r>
              <a:rPr lang="en-US" sz="1200" dirty="0" smtClean="0"/>
              <a:t> </a:t>
            </a:r>
            <a:r>
              <a:rPr lang="en-US" sz="1200" dirty="0" smtClean="0">
                <a:hlinkClick r:id="rId202"/>
              </a:rPr>
              <a:t>How Islamic Inheritance Law Impeded Development</a:t>
            </a:r>
            <a:r>
              <a:rPr lang="en-US" sz="1200" dirty="0" smtClean="0"/>
              <a:t>, National Center for Policy Analysis </a:t>
            </a:r>
          </a:p>
          <a:p>
            <a:pPr algn="l"/>
            <a:r>
              <a:rPr lang="en-US" sz="1200" b="1" dirty="0" smtClean="0">
                <a:hlinkClick r:id="" action="ppaction://hlinkfile"/>
              </a:rPr>
              <a:t>^</a:t>
            </a:r>
            <a:r>
              <a:rPr lang="en-US" sz="1200" dirty="0" smtClean="0"/>
              <a:t> David A. King, "The Astronomy of the </a:t>
            </a:r>
            <a:r>
              <a:rPr lang="en-US" sz="1200" dirty="0" err="1" smtClean="0"/>
              <a:t>Mamluks</a:t>
            </a:r>
            <a:r>
              <a:rPr lang="en-US" sz="1200" dirty="0" smtClean="0"/>
              <a:t>", </a:t>
            </a:r>
            <a:r>
              <a:rPr lang="en-US" sz="1200" i="1" dirty="0" smtClean="0"/>
              <a:t>Isis</a:t>
            </a:r>
            <a:r>
              <a:rPr lang="en-US" sz="1200" dirty="0" smtClean="0"/>
              <a:t>, 74 (1983):531–555 </a:t>
            </a:r>
          </a:p>
          <a:p>
            <a:pPr algn="l"/>
            <a:r>
              <a:rPr lang="en-US" sz="1200" b="1" dirty="0" smtClean="0">
                <a:hlinkClick r:id="" action="ppaction://hlinkfile"/>
              </a:rPr>
              <a:t>^</a:t>
            </a:r>
            <a:r>
              <a:rPr lang="en-US" sz="1200" dirty="0" smtClean="0"/>
              <a:t> </a:t>
            </a:r>
            <a:r>
              <a:rPr lang="en-US" sz="1200" dirty="0" smtClean="0">
                <a:hlinkClick r:id="rId8" action="ppaction://hlinkfile" tooltip="George Saliba"/>
              </a:rPr>
              <a:t>George </a:t>
            </a:r>
            <a:r>
              <a:rPr lang="en-US" sz="1200" dirty="0" err="1" smtClean="0">
                <a:hlinkClick r:id="rId8" action="ppaction://hlinkfile" tooltip="George Saliba"/>
              </a:rPr>
              <a:t>Saliba</a:t>
            </a:r>
            <a:r>
              <a:rPr lang="en-US" sz="1200" dirty="0" smtClean="0"/>
              <a:t>, "Writing the History of Arabic Astronomy: Problems and Differing Perspectives (Review Article), </a:t>
            </a:r>
            <a:r>
              <a:rPr lang="en-US" sz="1200" i="1" dirty="0" smtClean="0"/>
              <a:t>Journal of the American Oriental Society</a:t>
            </a:r>
            <a:r>
              <a:rPr lang="en-US" sz="1200" dirty="0" smtClean="0"/>
              <a:t>, 116 (1996): 709–718. </a:t>
            </a:r>
          </a:p>
          <a:p>
            <a:pPr algn="l"/>
            <a:r>
              <a:rPr lang="en-US" sz="1200" b="1" dirty="0" smtClean="0">
                <a:hlinkClick r:id="" action="ppaction://hlinkfile"/>
              </a:rPr>
              <a:t>^</a:t>
            </a:r>
            <a:r>
              <a:rPr lang="en-US" sz="1200" dirty="0" smtClean="0"/>
              <a:t> </a:t>
            </a:r>
            <a:r>
              <a:rPr lang="en-US" sz="1200" dirty="0" smtClean="0">
                <a:hlinkClick r:id="rId203"/>
              </a:rPr>
              <a:t>http://www.sullivan-county.com/x/islam_myth.htm</a:t>
            </a:r>
            <a:r>
              <a:rPr lang="en-US" sz="1200" dirty="0" smtClean="0"/>
              <a:t> </a:t>
            </a:r>
          </a:p>
          <a:p>
            <a:pPr algn="l"/>
            <a:r>
              <a:rPr lang="en-US" sz="1200" b="1" dirty="0" smtClean="0">
                <a:hlinkClick r:id="" action="ppaction://hlinkfile"/>
              </a:rPr>
              <a:t>^</a:t>
            </a:r>
            <a:r>
              <a:rPr lang="en-US" sz="1200" dirty="0" smtClean="0"/>
              <a:t> The Politically Incorrect Guide to Islam (and the Crusades) </a:t>
            </a:r>
          </a:p>
          <a:p>
            <a:pPr algn="l"/>
            <a:endParaRPr lang="en-US" sz="300" dirty="0"/>
          </a:p>
        </p:txBody>
      </p:sp>
      <p:sp>
        <p:nvSpPr>
          <p:cNvPr id="6" name="TextBox 5"/>
          <p:cNvSpPr txBox="1"/>
          <p:nvPr/>
        </p:nvSpPr>
        <p:spPr>
          <a:xfrm>
            <a:off x="533400" y="304800"/>
            <a:ext cx="8153400" cy="646331"/>
          </a:xfrm>
          <a:prstGeom prst="rect">
            <a:avLst/>
          </a:prstGeom>
          <a:noFill/>
        </p:spPr>
        <p:txBody>
          <a:bodyPr wrap="square" rtlCol="0">
            <a:spAutoFit/>
          </a:bodyPr>
          <a:lstStyle/>
          <a:p>
            <a:r>
              <a:rPr lang="en-US" dirty="0" smtClean="0"/>
              <a:t>Sources and Links:</a:t>
            </a:r>
          </a:p>
          <a:p>
            <a:r>
              <a:rPr lang="en-US" dirty="0" smtClean="0"/>
              <a:t>As found in http</a:t>
            </a:r>
            <a:r>
              <a:rPr lang="en-US" dirty="0" smtClean="0"/>
              <a:t>://en.wikipedia.org/wiki/Islamic_Golden_Age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220px-Al-jazari_robots.jpg"/>
          <p:cNvPicPr>
            <a:picLocks noGrp="1" noChangeAspect="1"/>
          </p:cNvPicPr>
          <p:nvPr>
            <p:ph idx="1"/>
          </p:nvPr>
        </p:nvPicPr>
        <p:blipFill>
          <a:blip r:embed="rId2"/>
          <a:stretch>
            <a:fillRect/>
          </a:stretch>
        </p:blipFill>
        <p:spPr>
          <a:xfrm>
            <a:off x="-685799" y="-622208"/>
            <a:ext cx="10811262" cy="7554406"/>
          </a:xfrm>
        </p:spPr>
      </p:pic>
      <p:sp>
        <p:nvSpPr>
          <p:cNvPr id="5" name="TextBox 4"/>
          <p:cNvSpPr txBox="1"/>
          <p:nvPr/>
        </p:nvSpPr>
        <p:spPr>
          <a:xfrm>
            <a:off x="1905000" y="2209800"/>
            <a:ext cx="5334000" cy="1107996"/>
          </a:xfrm>
          <a:prstGeom prst="rect">
            <a:avLst/>
          </a:prstGeom>
          <a:noFill/>
        </p:spPr>
        <p:txBody>
          <a:bodyPr wrap="square" rtlCol="0">
            <a:spAutoFit/>
          </a:bodyPr>
          <a:lstStyle/>
          <a:p>
            <a:pPr algn="ctr"/>
            <a:r>
              <a:rPr lang="en-US" sz="6600" dirty="0" smtClean="0">
                <a:solidFill>
                  <a:srgbClr val="92D050"/>
                </a:solidFill>
                <a:latin typeface="Algerian" pitchFamily="82" charset="0"/>
              </a:rPr>
              <a:t>Thank You </a:t>
            </a:r>
            <a:endParaRPr lang="en-US" sz="6600" dirty="0">
              <a:solidFill>
                <a:srgbClr val="92D050"/>
              </a:solidFill>
              <a:latin typeface="Algerian" pitchFamily="8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2352" y="762000"/>
            <a:ext cx="7851648" cy="1828800"/>
          </a:xfrm>
        </p:spPr>
        <p:txBody>
          <a:bodyPr>
            <a:normAutofit fontScale="90000"/>
          </a:bodyPr>
          <a:lstStyle/>
          <a:p>
            <a:pPr algn="l"/>
            <a:r>
              <a:rPr lang="en-US" dirty="0" smtClean="0"/>
              <a:t>Curriculum Design for the 21</a:t>
            </a:r>
            <a:r>
              <a:rPr lang="en-US" baseline="30000" dirty="0" smtClean="0"/>
              <a:t>st</a:t>
            </a:r>
            <a:r>
              <a:rPr lang="en-US" dirty="0" smtClean="0"/>
              <a:t> Century Emirate</a:t>
            </a:r>
            <a:br>
              <a:rPr lang="en-US" dirty="0" smtClean="0"/>
            </a:br>
            <a:endParaRPr lang="en-US" dirty="0"/>
          </a:p>
        </p:txBody>
      </p:sp>
      <p:sp>
        <p:nvSpPr>
          <p:cNvPr id="5" name="TextBox 4"/>
          <p:cNvSpPr txBox="1"/>
          <p:nvPr/>
        </p:nvSpPr>
        <p:spPr>
          <a:xfrm>
            <a:off x="3581400" y="1905000"/>
            <a:ext cx="4173835" cy="461665"/>
          </a:xfrm>
          <a:prstGeom prst="rect">
            <a:avLst/>
          </a:prstGeom>
          <a:noFill/>
        </p:spPr>
        <p:txBody>
          <a:bodyPr wrap="none" rtlCol="0">
            <a:spAutoFit/>
          </a:bodyPr>
          <a:lstStyle/>
          <a:p>
            <a:r>
              <a:rPr lang="en-US" sz="2400" dirty="0" smtClean="0">
                <a:solidFill>
                  <a:schemeClr val="accent5">
                    <a:lumMod val="75000"/>
                  </a:schemeClr>
                </a:solidFill>
                <a:latin typeface="+mj-lt"/>
              </a:rPr>
              <a:t>David</a:t>
            </a:r>
            <a:r>
              <a:rPr lang="en-US" sz="2400" dirty="0" smtClean="0">
                <a:latin typeface="+mj-lt"/>
              </a:rPr>
              <a:t> </a:t>
            </a:r>
            <a:r>
              <a:rPr lang="en-US" sz="2400" dirty="0" smtClean="0">
                <a:solidFill>
                  <a:schemeClr val="accent5">
                    <a:lumMod val="75000"/>
                  </a:schemeClr>
                </a:solidFill>
                <a:latin typeface="+mj-lt"/>
              </a:rPr>
              <a:t>Dillin,</a:t>
            </a:r>
            <a:r>
              <a:rPr lang="en-US" sz="2400" dirty="0" smtClean="0">
                <a:latin typeface="+mj-lt"/>
              </a:rPr>
              <a:t> </a:t>
            </a:r>
            <a:r>
              <a:rPr lang="en-US" sz="2400" dirty="0" smtClean="0">
                <a:solidFill>
                  <a:schemeClr val="accent5">
                    <a:lumMod val="75000"/>
                  </a:schemeClr>
                </a:solidFill>
                <a:latin typeface="+mj-lt"/>
              </a:rPr>
              <a:t>VEDC</a:t>
            </a:r>
            <a:r>
              <a:rPr lang="en-US" sz="2400" dirty="0" smtClean="0">
                <a:latin typeface="+mj-lt"/>
              </a:rPr>
              <a:t> </a:t>
            </a:r>
            <a:r>
              <a:rPr lang="en-US" sz="2400" dirty="0" err="1" smtClean="0">
                <a:solidFill>
                  <a:schemeClr val="accent5">
                    <a:lumMod val="75000"/>
                  </a:schemeClr>
                </a:solidFill>
                <a:latin typeface="+mj-lt"/>
              </a:rPr>
              <a:t>Shahama</a:t>
            </a:r>
            <a:endParaRPr lang="en-US" sz="2400" dirty="0">
              <a:solidFill>
                <a:schemeClr val="accent5">
                  <a:lumMod val="75000"/>
                </a:schemeClr>
              </a:solidFill>
              <a:latin typeface="+mj-lt"/>
            </a:endParaRPr>
          </a:p>
        </p:txBody>
      </p:sp>
      <p:pic>
        <p:nvPicPr>
          <p:cNvPr id="9" name="Picture 8" descr="69.jpg"/>
          <p:cNvPicPr>
            <a:picLocks noChangeAspect="1"/>
          </p:cNvPicPr>
          <p:nvPr/>
        </p:nvPicPr>
        <p:blipFill>
          <a:blip r:embed="rId2"/>
          <a:stretch>
            <a:fillRect/>
          </a:stretch>
        </p:blipFill>
        <p:spPr>
          <a:xfrm>
            <a:off x="0" y="0"/>
            <a:ext cx="9982486" cy="7239000"/>
          </a:xfrm>
          <a:prstGeom prst="rect">
            <a:avLst/>
          </a:prstGeom>
        </p:spPr>
      </p:pic>
      <p:sp>
        <p:nvSpPr>
          <p:cNvPr id="10" name="TextBox 9"/>
          <p:cNvSpPr txBox="1"/>
          <p:nvPr/>
        </p:nvSpPr>
        <p:spPr>
          <a:xfrm>
            <a:off x="457199" y="1524000"/>
            <a:ext cx="8686801" cy="1754326"/>
          </a:xfrm>
          <a:prstGeom prst="rect">
            <a:avLst/>
          </a:prstGeom>
          <a:noFill/>
        </p:spPr>
        <p:txBody>
          <a:bodyPr wrap="square" rtlCol="0">
            <a:spAutoFit/>
          </a:bodyPr>
          <a:lstStyle/>
          <a:p>
            <a:pPr algn="ctr"/>
            <a:r>
              <a:rPr lang="en-US" sz="5400" b="1" dirty="0" smtClean="0">
                <a:ln w="19050">
                  <a:solidFill>
                    <a:schemeClr val="tx2">
                      <a:tint val="1000"/>
                    </a:schemeClr>
                  </a:solidFill>
                  <a:prstDash val="solid"/>
                </a:ln>
                <a:solidFill>
                  <a:srgbClr val="CC0000"/>
                </a:solidFill>
                <a:effectLst>
                  <a:outerShdw blurRad="50000" dist="50800" dir="7500000" algn="tl">
                    <a:srgbClr val="000000">
                      <a:shade val="5000"/>
                      <a:alpha val="35000"/>
                    </a:srgbClr>
                  </a:outerShdw>
                </a:effectLst>
                <a:latin typeface="+mj-lt"/>
              </a:rPr>
              <a:t>Curriculum Design for the 21</a:t>
            </a:r>
            <a:r>
              <a:rPr lang="en-US" sz="5400" b="1" baseline="30000" dirty="0" smtClean="0">
                <a:ln w="19050">
                  <a:solidFill>
                    <a:schemeClr val="tx2">
                      <a:tint val="1000"/>
                    </a:schemeClr>
                  </a:solidFill>
                  <a:prstDash val="solid"/>
                </a:ln>
                <a:solidFill>
                  <a:srgbClr val="CC0000"/>
                </a:solidFill>
                <a:effectLst>
                  <a:outerShdw blurRad="50000" dist="50800" dir="7500000" algn="tl">
                    <a:srgbClr val="000000">
                      <a:shade val="5000"/>
                      <a:alpha val="35000"/>
                    </a:srgbClr>
                  </a:outerShdw>
                </a:effectLst>
                <a:latin typeface="+mj-lt"/>
              </a:rPr>
              <a:t>st</a:t>
            </a:r>
            <a:r>
              <a:rPr lang="en-US" sz="5400" b="1" dirty="0" smtClean="0">
                <a:ln w="19050">
                  <a:solidFill>
                    <a:schemeClr val="tx2">
                      <a:tint val="1000"/>
                    </a:schemeClr>
                  </a:solidFill>
                  <a:prstDash val="solid"/>
                </a:ln>
                <a:solidFill>
                  <a:srgbClr val="CC0000"/>
                </a:solidFill>
                <a:effectLst>
                  <a:outerShdw blurRad="50000" dist="50800" dir="7500000" algn="tl">
                    <a:srgbClr val="000000">
                      <a:shade val="5000"/>
                      <a:alpha val="35000"/>
                    </a:srgbClr>
                  </a:outerShdw>
                </a:effectLst>
                <a:latin typeface="+mj-lt"/>
              </a:rPr>
              <a:t> Century Emirati</a:t>
            </a:r>
            <a:endParaRPr lang="en-US" sz="5400" b="1" dirty="0">
              <a:ln w="19050">
                <a:solidFill>
                  <a:schemeClr val="tx2">
                    <a:tint val="1000"/>
                  </a:schemeClr>
                </a:solidFill>
                <a:prstDash val="solid"/>
              </a:ln>
              <a:solidFill>
                <a:srgbClr val="CC0000"/>
              </a:solidFill>
              <a:effectLst>
                <a:outerShdw blurRad="50000" dist="50800" dir="7500000" algn="tl">
                  <a:srgbClr val="000000">
                    <a:shade val="5000"/>
                    <a:alpha val="35000"/>
                  </a:srgbClr>
                </a:outerShdw>
              </a:effectLst>
              <a:latin typeface="+mj-lt"/>
            </a:endParaRPr>
          </a:p>
        </p:txBody>
      </p:sp>
      <p:sp>
        <p:nvSpPr>
          <p:cNvPr id="11" name="TextBox 10"/>
          <p:cNvSpPr txBox="1"/>
          <p:nvPr/>
        </p:nvSpPr>
        <p:spPr>
          <a:xfrm>
            <a:off x="4953000" y="3962400"/>
            <a:ext cx="4648200" cy="1446550"/>
          </a:xfrm>
          <a:prstGeom prst="rect">
            <a:avLst/>
          </a:prstGeom>
          <a:noFill/>
        </p:spPr>
        <p:txBody>
          <a:bodyPr wrap="square" rtlCol="0">
            <a:spAutoFit/>
          </a:bodyPr>
          <a:lstStyle/>
          <a:p>
            <a:r>
              <a:rPr lang="en-US"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David Graham Dillin</a:t>
            </a:r>
          </a:p>
          <a:p>
            <a:r>
              <a:rPr lang="en-U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VEDC, </a:t>
            </a:r>
            <a:r>
              <a:rPr lang="en-US" sz="28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Shahama</a:t>
            </a:r>
            <a:endParaRPr lang="en-U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r>
              <a:rPr lang="en-U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david.dillin@iat.ae.ac</a:t>
            </a:r>
            <a:endPar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220px-Jabir_ibn_Hayyan.jpg"/>
          <p:cNvPicPr>
            <a:picLocks noGrp="1" noChangeAspect="1"/>
          </p:cNvPicPr>
          <p:nvPr>
            <p:ph idx="1"/>
          </p:nvPr>
        </p:nvPicPr>
        <p:blipFill>
          <a:blip r:embed="rId2"/>
          <a:stretch>
            <a:fillRect/>
          </a:stretch>
        </p:blipFill>
        <p:spPr>
          <a:xfrm>
            <a:off x="0" y="-228600"/>
            <a:ext cx="9829800" cy="8153972"/>
          </a:xfrm>
        </p:spPr>
      </p:pic>
      <p:sp>
        <p:nvSpPr>
          <p:cNvPr id="5" name="TextBox 4"/>
          <p:cNvSpPr txBox="1"/>
          <p:nvPr/>
        </p:nvSpPr>
        <p:spPr>
          <a:xfrm>
            <a:off x="457200" y="3733800"/>
            <a:ext cx="8159606" cy="523220"/>
          </a:xfrm>
          <a:prstGeom prst="rect">
            <a:avLst/>
          </a:prstGeom>
          <a:noFill/>
          <a:ln>
            <a:noFill/>
          </a:ln>
        </p:spPr>
        <p:txBody>
          <a:bodyPr wrap="none" rtlCol="0">
            <a:spAutoFit/>
          </a:bodyPr>
          <a:lstStyle/>
          <a:p>
            <a:r>
              <a:rPr lang="en-US" sz="2800" dirty="0" smtClean="0">
                <a:solidFill>
                  <a:srgbClr val="FFFF00"/>
                </a:solidFill>
                <a:latin typeface="Goudy Stout" pitchFamily="18" charset="0"/>
                <a:cs typeface="Aharoni" pitchFamily="2" charset="-79"/>
              </a:rPr>
              <a:t>Golden Age revisited</a:t>
            </a:r>
            <a:endParaRPr lang="en-US" sz="2800" dirty="0">
              <a:solidFill>
                <a:srgbClr val="FFFF00"/>
              </a:solidFill>
              <a:latin typeface="Goudy Stout" pitchFamily="18" charset="0"/>
              <a:cs typeface="Aharoni" pitchFamily="2" charset="-79"/>
            </a:endParaRPr>
          </a:p>
        </p:txBody>
      </p:sp>
      <p:sp>
        <p:nvSpPr>
          <p:cNvPr id="7" name="TextBox 6"/>
          <p:cNvSpPr txBox="1"/>
          <p:nvPr/>
        </p:nvSpPr>
        <p:spPr>
          <a:xfrm>
            <a:off x="381000" y="3657600"/>
            <a:ext cx="8284473" cy="800219"/>
          </a:xfrm>
          <a:prstGeom prst="rect">
            <a:avLst/>
          </a:prstGeom>
          <a:noFill/>
        </p:spPr>
        <p:txBody>
          <a:bodyPr wrap="square" rtlCol="0">
            <a:spAutoFit/>
          </a:bodyPr>
          <a:lstStyle/>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Goudy Stout" pitchFamily="18" charset="0"/>
                <a:cs typeface="Aharoni" pitchFamily="2" charset="-79"/>
              </a:rPr>
              <a:t>Golden Age revisited</a:t>
            </a:r>
          </a:p>
          <a:p>
            <a:endParaRPr lang="en-US" dirty="0"/>
          </a:p>
        </p:txBody>
      </p:sp>
      <p:sp>
        <p:nvSpPr>
          <p:cNvPr id="10" name="Rectangle 9"/>
          <p:cNvSpPr/>
          <p:nvPr/>
        </p:nvSpPr>
        <p:spPr>
          <a:xfrm>
            <a:off x="1066800" y="4876800"/>
            <a:ext cx="7044685" cy="584775"/>
          </a:xfrm>
          <a:prstGeom prst="rect">
            <a:avLst/>
          </a:prstGeom>
          <a:noFill/>
        </p:spPr>
        <p:txBody>
          <a:bodyPr wrap="none" lIns="91440" tIns="45720" rIns="91440" bIns="45720">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What were the keys to the golden age?</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20px-Cheshm_manuscript.jpg"/>
          <p:cNvPicPr>
            <a:picLocks noGrp="1" noChangeAspect="1"/>
          </p:cNvPicPr>
          <p:nvPr>
            <p:ph idx="1"/>
          </p:nvPr>
        </p:nvPicPr>
        <p:blipFill>
          <a:blip r:embed="rId2"/>
          <a:stretch>
            <a:fillRect/>
          </a:stretch>
        </p:blipFill>
        <p:spPr>
          <a:xfrm>
            <a:off x="-3581400" y="-2209800"/>
            <a:ext cx="12725400" cy="12178146"/>
          </a:xfrm>
        </p:spPr>
      </p:pic>
      <p:sp>
        <p:nvSpPr>
          <p:cNvPr id="5" name="Flowchart: Extract 4"/>
          <p:cNvSpPr/>
          <p:nvPr/>
        </p:nvSpPr>
        <p:spPr>
          <a:xfrm>
            <a:off x="2667000" y="1066800"/>
            <a:ext cx="6934200" cy="5562600"/>
          </a:xfrm>
          <a:prstGeom prst="flowChartExtra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Tolerance</a:t>
            </a:r>
            <a:endParaRPr lang="en-US" sz="36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Justice</a:t>
            </a:r>
          </a:p>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Scholarship</a:t>
            </a:r>
          </a:p>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Ingenuity</a:t>
            </a:r>
          </a:p>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Multiculturalism</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heckerboard(across)">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heckerboard(across)">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apt_f4559ecbe9d64fe8951a320fb00e17eb_marine_census_ny122.jpg"/>
          <p:cNvPicPr>
            <a:picLocks noGrp="1" noChangeAspect="1"/>
          </p:cNvPicPr>
          <p:nvPr>
            <p:ph idx="1"/>
          </p:nvPr>
        </p:nvPicPr>
        <p:blipFill>
          <a:blip r:embed="rId2"/>
          <a:stretch>
            <a:fillRect/>
          </a:stretch>
        </p:blipFill>
        <p:spPr>
          <a:xfrm>
            <a:off x="0" y="-381000"/>
            <a:ext cx="9144000" cy="7239000"/>
          </a:xfrm>
        </p:spPr>
      </p:pic>
      <p:sp>
        <p:nvSpPr>
          <p:cNvPr id="5" name="TextBox 4"/>
          <p:cNvSpPr txBox="1"/>
          <p:nvPr/>
        </p:nvSpPr>
        <p:spPr>
          <a:xfrm>
            <a:off x="685800" y="2590800"/>
            <a:ext cx="7772400" cy="2308324"/>
          </a:xfrm>
          <a:prstGeom prst="rect">
            <a:avLst/>
          </a:prstGeom>
          <a:noFill/>
        </p:spPr>
        <p:txBody>
          <a:bodyPr wrap="square" rtlCol="0">
            <a:spAutoFit/>
          </a:bodyPr>
          <a:lstStyle/>
          <a:p>
            <a:r>
              <a:rPr lang="en-US"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The problem is relative, shapeless and not easy to define, yet omnipresent and seriously undermining the entire educational system.  </a:t>
            </a:r>
            <a:endParaRPr lang="en-US" sz="3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066800"/>
            <a:ext cx="7851648" cy="1066800"/>
          </a:xfrm>
        </p:spPr>
        <p:txBody>
          <a:bodyPr>
            <a:normAutofit fontScale="90000"/>
          </a:bodyPr>
          <a:lstStyle/>
          <a:p>
            <a:pPr algn="ctr"/>
            <a:r>
              <a:rPr lang="en-US" dirty="0" smtClean="0"/>
              <a:t>Current Approach accentuates the problems</a:t>
            </a:r>
            <a:endParaRPr lang="en-US" dirty="0"/>
          </a:p>
        </p:txBody>
      </p:sp>
      <p:sp>
        <p:nvSpPr>
          <p:cNvPr id="5" name="Subtitle 4"/>
          <p:cNvSpPr>
            <a:spLocks noGrp="1"/>
          </p:cNvSpPr>
          <p:nvPr>
            <p:ph type="subTitle" idx="1"/>
          </p:nvPr>
        </p:nvSpPr>
        <p:spPr>
          <a:xfrm>
            <a:off x="533400" y="2209800"/>
            <a:ext cx="7854696" cy="4114800"/>
          </a:xfrm>
        </p:spPr>
        <p:txBody>
          <a:bodyPr>
            <a:normAutofit/>
          </a:bodyPr>
          <a:lstStyle/>
          <a:p>
            <a:pPr algn="l"/>
            <a:r>
              <a:rPr lang="en-US" b="1" dirty="0" smtClean="0"/>
              <a:t>Militaristic</a:t>
            </a:r>
            <a:r>
              <a:rPr lang="en-US" dirty="0" smtClean="0"/>
              <a:t> – students are equated with </a:t>
            </a:r>
            <a:r>
              <a:rPr lang="en-US" dirty="0" smtClean="0"/>
              <a:t>soldiers, nothing transfers up</a:t>
            </a:r>
            <a:endParaRPr lang="en-US" dirty="0" smtClean="0"/>
          </a:p>
          <a:p>
            <a:pPr algn="l"/>
            <a:r>
              <a:rPr lang="en-US" b="1" dirty="0" smtClean="0"/>
              <a:t>Externally driven </a:t>
            </a:r>
            <a:r>
              <a:rPr lang="en-US" dirty="0" smtClean="0"/>
              <a:t>– outcomes are stressed rather than processes</a:t>
            </a:r>
          </a:p>
          <a:p>
            <a:pPr algn="l"/>
            <a:r>
              <a:rPr lang="en-US" b="1" dirty="0" smtClean="0"/>
              <a:t>Curriculum</a:t>
            </a:r>
            <a:r>
              <a:rPr lang="en-US" dirty="0" smtClean="0"/>
              <a:t> is guided by learning hierarchies rather than tasks, functions, and motivations</a:t>
            </a:r>
          </a:p>
          <a:p>
            <a:pPr algn="l"/>
            <a:r>
              <a:rPr lang="en-US" b="1" dirty="0" smtClean="0"/>
              <a:t>Assessment</a:t>
            </a:r>
            <a:r>
              <a:rPr lang="en-US" dirty="0" smtClean="0"/>
              <a:t> is rigid and fails to bring about desired changes and/or </a:t>
            </a:r>
            <a:r>
              <a:rPr lang="en-US" dirty="0" smtClean="0"/>
              <a:t>guidance (usually dependent upon external indicators such as grades)</a:t>
            </a:r>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1362456"/>
          </a:xfrm>
        </p:spPr>
        <p:txBody>
          <a:bodyPr/>
          <a:lstStyle/>
          <a:p>
            <a:r>
              <a:rPr smtClean="0"/>
              <a:t>You're in the Army now!</a:t>
            </a:r>
            <a:endParaRPr lang="en-US" dirty="0"/>
          </a:p>
        </p:txBody>
      </p:sp>
      <p:graphicFrame>
        <p:nvGraphicFramePr>
          <p:cNvPr id="5" name="Diagram 4"/>
          <p:cNvGraphicFramePr/>
          <p:nvPr/>
        </p:nvGraphicFramePr>
        <p:xfrm>
          <a:off x="1066800" y="1828800"/>
          <a:ext cx="6781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20px-Ghotb2.jpg"/>
          <p:cNvPicPr>
            <a:picLocks noGrp="1" noChangeAspect="1"/>
          </p:cNvPicPr>
          <p:nvPr>
            <p:ph idx="1"/>
          </p:nvPr>
        </p:nvPicPr>
        <p:blipFill>
          <a:blip r:embed="rId2"/>
          <a:stretch>
            <a:fillRect/>
          </a:stretch>
        </p:blipFill>
        <p:spPr>
          <a:xfrm>
            <a:off x="0" y="-353104"/>
            <a:ext cx="9144000" cy="7089372"/>
          </a:xfrm>
        </p:spPr>
      </p:pic>
      <p:sp>
        <p:nvSpPr>
          <p:cNvPr id="5" name="TextBox 4"/>
          <p:cNvSpPr txBox="1"/>
          <p:nvPr/>
        </p:nvSpPr>
        <p:spPr>
          <a:xfrm>
            <a:off x="228600" y="228600"/>
            <a:ext cx="7613623" cy="2831544"/>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Crushes creativity</a:t>
            </a:r>
          </a:p>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Prevents internal motivation</a:t>
            </a:r>
          </a:p>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Lacks individual focus</a:t>
            </a:r>
          </a:p>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Undermines cooperation</a:t>
            </a:r>
          </a:p>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Creates failures (capitalistic imperative)</a:t>
            </a: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50px-TajMahalbyAmalMongia.jpg"/>
          <p:cNvPicPr>
            <a:picLocks noGrp="1" noChangeAspect="1"/>
          </p:cNvPicPr>
          <p:nvPr>
            <p:ph idx="1"/>
          </p:nvPr>
        </p:nvPicPr>
        <p:blipFill>
          <a:blip r:embed="rId2"/>
          <a:stretch>
            <a:fillRect/>
          </a:stretch>
        </p:blipFill>
        <p:spPr>
          <a:xfrm>
            <a:off x="0" y="0"/>
            <a:ext cx="9144000" cy="6858000"/>
          </a:xfrm>
        </p:spPr>
      </p:pic>
      <p:sp>
        <p:nvSpPr>
          <p:cNvPr id="5" name="TextBox 4"/>
          <p:cNvSpPr txBox="1"/>
          <p:nvPr/>
        </p:nvSpPr>
        <p:spPr>
          <a:xfrm>
            <a:off x="457200" y="685800"/>
            <a:ext cx="3544240" cy="707886"/>
          </a:xfrm>
          <a:prstGeom prst="rect">
            <a:avLst/>
          </a:prstGeom>
          <a:noFill/>
        </p:spPr>
        <p:txBody>
          <a:bodyPr wrap="none" rtlCol="0">
            <a:spAutoFit/>
          </a:bodyPr>
          <a:lstStyle/>
          <a:p>
            <a:r>
              <a:rPr lang="en-US" sz="4000" b="1" dirty="0" smtClean="0"/>
              <a:t>Paradigm Shift</a:t>
            </a:r>
            <a:endParaRPr lang="en-US" sz="4000" b="1" dirty="0"/>
          </a:p>
        </p:txBody>
      </p:sp>
      <p:sp>
        <p:nvSpPr>
          <p:cNvPr id="6" name="TextBox 5"/>
          <p:cNvSpPr txBox="1"/>
          <p:nvPr/>
        </p:nvSpPr>
        <p:spPr>
          <a:xfrm>
            <a:off x="0" y="5334000"/>
            <a:ext cx="9176808" cy="646331"/>
          </a:xfrm>
          <a:prstGeom prst="rect">
            <a:avLst/>
          </a:prstGeom>
          <a:noFill/>
        </p:spPr>
        <p:txBody>
          <a:bodyPr wrap="none" rtlCol="0">
            <a:spAutoFit/>
          </a:bodyPr>
          <a:lstStyle/>
          <a:p>
            <a:r>
              <a:rPr lang="en-US" sz="3600" b="1" dirty="0" smtClean="0">
                <a:solidFill>
                  <a:schemeClr val="bg1"/>
                </a:solidFill>
              </a:rPr>
              <a:t>Process is key:  Make everything built to last</a:t>
            </a:r>
            <a:endParaRPr lang="en-US" sz="3600" b="1" dirty="0">
              <a:solidFill>
                <a:schemeClr val="bg1"/>
              </a:solidFill>
            </a:endParaRPr>
          </a:p>
        </p:txBody>
      </p:sp>
      <p:sp>
        <p:nvSpPr>
          <p:cNvPr id="7" name="TextBox 6"/>
          <p:cNvSpPr txBox="1"/>
          <p:nvPr/>
        </p:nvSpPr>
        <p:spPr>
          <a:xfrm>
            <a:off x="0" y="6248400"/>
            <a:ext cx="9448800" cy="461665"/>
          </a:xfrm>
          <a:prstGeom prst="rect">
            <a:avLst/>
          </a:prstGeom>
          <a:noFill/>
        </p:spPr>
        <p:txBody>
          <a:bodyPr wrap="square" rtlCol="0">
            <a:spAutoFit/>
          </a:bodyPr>
          <a:lstStyle/>
          <a:p>
            <a:r>
              <a:rPr lang="en-US" sz="2400" b="1" dirty="0" smtClean="0">
                <a:solidFill>
                  <a:schemeClr val="bg1"/>
                </a:solidFill>
              </a:rPr>
              <a:t>More than just words, a paradigm shift requires a change in thought</a:t>
            </a:r>
            <a:endParaRPr lang="en-US" sz="24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302  E" pathEditMode="relative" ptsTypes="">
                                      <p:cBhvr>
                                        <p:cTn id="6" dur="2000" fill="hold"/>
                                        <p:tgtEl>
                                          <p:spTgt spid="7">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220px-AverroesColor.jpg"/>
          <p:cNvPicPr>
            <a:picLocks noGrp="1" noChangeAspect="1"/>
          </p:cNvPicPr>
          <p:nvPr>
            <p:ph idx="1"/>
          </p:nvPr>
        </p:nvPicPr>
        <p:blipFill>
          <a:blip r:embed="rId2"/>
          <a:stretch>
            <a:fillRect/>
          </a:stretch>
        </p:blipFill>
        <p:spPr>
          <a:xfrm>
            <a:off x="-195364" y="-228600"/>
            <a:ext cx="9339364" cy="7344136"/>
          </a:xfrm>
        </p:spPr>
      </p:pic>
      <p:sp>
        <p:nvSpPr>
          <p:cNvPr id="6" name="TextBox 5"/>
          <p:cNvSpPr txBox="1"/>
          <p:nvPr/>
        </p:nvSpPr>
        <p:spPr>
          <a:xfrm>
            <a:off x="0" y="1219200"/>
            <a:ext cx="8534400" cy="5016758"/>
          </a:xfrm>
          <a:prstGeom prst="rect">
            <a:avLst/>
          </a:prstGeom>
          <a:noFill/>
        </p:spPr>
        <p:txBody>
          <a:bodyPr wrap="square" rtlCol="0">
            <a:spAutoFit/>
          </a:bodyPr>
          <a:lstStyle/>
          <a:p>
            <a:r>
              <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T</a:t>
            </a:r>
            <a:r>
              <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he reason to learn, that was evident in the past, must be rediscovered by listening to the children of today.  </a:t>
            </a:r>
          </a:p>
          <a:p>
            <a:r>
              <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We must divorce ourselves from the old notions of classrooms, tests and grades and replace them with workshops, tasks, and assessments.</a:t>
            </a:r>
          </a:p>
          <a:p>
            <a:r>
              <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The process must be the end result.  Educators must facilitate effective engagement with learning processes.   </a:t>
            </a:r>
            <a:endParaRPr lang="en-US" sz="3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listo">
      <a:majorFont>
        <a:latin typeface="Calisto MT"/>
        <a:ea typeface=""/>
        <a:cs typeface=""/>
      </a:majorFont>
      <a:minorFont>
        <a:latin typeface="Calisto MT"/>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TotalTime>
  <Words>711</Words>
  <Application>Microsoft Office PowerPoint</Application>
  <PresentationFormat>On-screen Show (4:3)</PresentationFormat>
  <Paragraphs>364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Curriculum Design for the 21st Century Emirate </vt:lpstr>
      <vt:lpstr>Slide 2</vt:lpstr>
      <vt:lpstr>Slide 3</vt:lpstr>
      <vt:lpstr>Slide 4</vt:lpstr>
      <vt:lpstr>Current Approach accentuates the problems</vt:lpstr>
      <vt:lpstr>You're in the Army now!</vt:lpstr>
      <vt:lpstr>Slide 7</vt:lpstr>
      <vt:lpstr>Slide 8</vt:lpstr>
      <vt:lpstr>Slide 9</vt:lpstr>
      <vt:lpstr>Slide 10</vt:lpstr>
      <vt:lpstr>Temporary Hierarchies:  Permanent Organizational Structures</vt:lpstr>
      <vt:lpstr>Student Schedule</vt:lpstr>
      <vt:lpstr>Slide 13</vt:lpstr>
      <vt:lpstr>Slide 14</vt:lpstr>
      <vt:lpstr>Curriculum Design for the 21st Century Emirate </vt:lpstr>
    </vt:vector>
  </TitlesOfParts>
  <Company>VEDC.AE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Design for the 21st Century Emirate </dc:title>
  <dc:creator>D</dc:creator>
  <cp:lastModifiedBy>D</cp:lastModifiedBy>
  <cp:revision>41</cp:revision>
  <dcterms:created xsi:type="dcterms:W3CDTF">2010-02-23T04:52:34Z</dcterms:created>
  <dcterms:modified xsi:type="dcterms:W3CDTF">2010-02-23T11:15:56Z</dcterms:modified>
</cp:coreProperties>
</file>